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7.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media/image22.jpg" ContentType="image/jpe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429" r:id="rId2"/>
    <p:sldId id="434" r:id="rId3"/>
    <p:sldId id="361" r:id="rId4"/>
    <p:sldId id="366" r:id="rId5"/>
    <p:sldId id="403" r:id="rId6"/>
    <p:sldId id="389" r:id="rId7"/>
    <p:sldId id="425" r:id="rId8"/>
    <p:sldId id="412" r:id="rId9"/>
    <p:sldId id="430" r:id="rId10"/>
    <p:sldId id="432" r:id="rId11"/>
    <p:sldId id="391" r:id="rId12"/>
    <p:sldId id="405" r:id="rId13"/>
    <p:sldId id="433" r:id="rId14"/>
    <p:sldId id="415" r:id="rId15"/>
    <p:sldId id="407" r:id="rId16"/>
    <p:sldId id="409" r:id="rId17"/>
    <p:sldId id="416" r:id="rId18"/>
    <p:sldId id="397" r:id="rId19"/>
    <p:sldId id="419" r:id="rId20"/>
    <p:sldId id="400" r:id="rId21"/>
    <p:sldId id="420" r:id="rId22"/>
    <p:sldId id="421" r:id="rId23"/>
    <p:sldId id="422" r:id="rId24"/>
    <p:sldId id="423" r:id="rId25"/>
    <p:sldId id="424" r:id="rId26"/>
  </p:sldIdLst>
  <p:sldSz cx="9144000" cy="6858000" type="screen4x3"/>
  <p:notesSz cx="6735763" cy="9869488"/>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504D"/>
    <a:srgbClr val="977F67"/>
    <a:srgbClr val="E7E7E7"/>
    <a:srgbClr val="E9EDF4"/>
    <a:srgbClr val="CCCCCC"/>
    <a:srgbClr val="D2D2D2"/>
    <a:srgbClr val="F3F6F8"/>
    <a:srgbClr val="953735"/>
    <a:srgbClr val="296DC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tile medio 2 - Colore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Stile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C2FFA5D-87B4-456A-9821-1D502468CF0F}" styleName="Stile con tema 1 - Colore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16DA210-FB5B-4158-B5E0-FEB733F419BA}" styleName="Stile chi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D7AC3CCA-C797-4891-BE02-D94E43425B78}" styleName="Stile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9D7B26C5-4107-4FEC-AEDC-1716B250A1EF}" styleName="Stile chi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Stile chiaro 1 - Colore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93D81CF-94F2-401A-BA57-92F5A7B2D0C5}" styleName="Stile medio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7E9639D4-E3E2-4D34-9284-5A2195B3D0D7}" styleName="Stile chiaro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CF1AB2-1976-4502-BF36-3FF5EA218861}" styleName="Stile medio 4 - Colore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301B821-A1FF-4177-AEE7-76D212191A09}" styleName="Stile medio 1 - Colore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8A107856-5554-42FB-B03E-39F5DBC370BA}" styleName="Stile medio 4 - Colore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505E3EF-67EA-436B-97B2-0124C06EBD24}" styleName="Stile medio 4 - Colore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D5ABB26-0587-4C30-8999-92F81FD0307C}" styleName="Nessuno stile, nessuna grigli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E8034E78-7F5D-4C2E-B375-FC64B27BC917}" styleName="Stile scuro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54" autoAdjust="0"/>
    <p:restoredTop sz="93608" autoAdjust="0"/>
  </p:normalViewPr>
  <p:slideViewPr>
    <p:cSldViewPr>
      <p:cViewPr>
        <p:scale>
          <a:sx n="66" d="100"/>
          <a:sy n="66" d="100"/>
        </p:scale>
        <p:origin x="1244" y="-1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Cartel1"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Foglio1!$B$1</c:f>
              <c:strCache>
                <c:ptCount val="1"/>
                <c:pt idx="0">
                  <c:v>DATA ENTRY</c:v>
                </c:pt>
              </c:strCache>
            </c:strRef>
          </c:tx>
          <c:explosion val="20"/>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2484-4891-B18A-473B0B8C5613}"/>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2484-4891-B18A-473B0B8C5613}"/>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5-2484-4891-B18A-473B0B8C5613}"/>
              </c:ext>
            </c:extLst>
          </c:dPt>
          <c:dLbls>
            <c:dLbl>
              <c:idx val="0"/>
              <c:layout>
                <c:manualLayout>
                  <c:x val="-5.2910787690256783E-2"/>
                  <c:y val="-5.3618520919475117E-2"/>
                </c:manualLayout>
              </c:layout>
              <c:tx>
                <c:rich>
                  <a:bodyPr rot="0" spcFirstLastPara="1" vertOverflow="ellipsis" vert="horz" wrap="square" lIns="38100" tIns="19050" rIns="38100" bIns="19050" anchor="ctr" anchorCtr="1">
                    <a:noAutofit/>
                  </a:bodyPr>
                  <a:lstStyle/>
                  <a:p>
                    <a:pPr>
                      <a:defRPr sz="1200" b="1" i="0" u="none" strike="noStrike" kern="1200" spc="0" baseline="0">
                        <a:solidFill>
                          <a:schemeClr val="accent1"/>
                        </a:solidFill>
                        <a:latin typeface="+mn-lt"/>
                        <a:ea typeface="+mn-ea"/>
                        <a:cs typeface="+mn-cs"/>
                      </a:defRPr>
                    </a:pPr>
                    <a:fld id="{8588FB58-CFA2-4944-A562-B7F2E4C081EF}" type="CATEGORYNAME">
                      <a:rPr lang="en-US" sz="1200" smtClean="0"/>
                      <a:pPr>
                        <a:defRPr sz="1200"/>
                      </a:pPr>
                      <a:t>[NOME CATEGORIA]</a:t>
                    </a:fld>
                    <a:r>
                      <a:rPr lang="en-US" sz="1200" dirty="0"/>
                      <a:t> 33%</a:t>
                    </a:r>
                  </a:p>
                </c:rich>
              </c:tx>
              <c:spPr>
                <a:noFill/>
                <a:ln>
                  <a:noFill/>
                </a:ln>
                <a:effectLst/>
              </c:spPr>
              <c:txPr>
                <a:bodyPr rot="0" spcFirstLastPara="1" vertOverflow="ellipsis" vert="horz" wrap="square" lIns="38100" tIns="19050" rIns="38100" bIns="19050" anchor="ctr" anchorCtr="1">
                  <a:noAutofit/>
                </a:bodyPr>
                <a:lstStyle/>
                <a:p>
                  <a:pPr>
                    <a:defRPr sz="1200" b="1" i="0" u="none" strike="noStrike" kern="1200" spc="0" baseline="0">
                      <a:solidFill>
                        <a:schemeClr val="accent1"/>
                      </a:solidFill>
                      <a:latin typeface="+mn-lt"/>
                      <a:ea typeface="+mn-ea"/>
                      <a:cs typeface="+mn-cs"/>
                    </a:defRPr>
                  </a:pPr>
                  <a:endParaRPr lang="it-IT"/>
                </a:p>
              </c:txPr>
              <c:dLblPos val="bestFit"/>
              <c:showLegendKey val="0"/>
              <c:showVal val="0"/>
              <c:showCatName val="1"/>
              <c:showSerName val="0"/>
              <c:showPercent val="0"/>
              <c:showBubbleSize val="0"/>
              <c:extLst>
                <c:ext xmlns:c15="http://schemas.microsoft.com/office/drawing/2012/chart" uri="{CE6537A1-D6FC-4f65-9D91-7224C49458BB}">
                  <c15:layout>
                    <c:manualLayout>
                      <c:w val="0.24178146872569714"/>
                      <c:h val="0.20701623485910073"/>
                    </c:manualLayout>
                  </c15:layout>
                  <c15:dlblFieldTable/>
                  <c15:showDataLabelsRange val="0"/>
                </c:ext>
                <c:ext xmlns:c16="http://schemas.microsoft.com/office/drawing/2014/chart" uri="{C3380CC4-5D6E-409C-BE32-E72D297353CC}">
                  <c16:uniqueId val="{00000001-2484-4891-B18A-473B0B8C5613}"/>
                </c:ext>
              </c:extLst>
            </c:dLbl>
            <c:dLbl>
              <c:idx val="1"/>
              <c:tx>
                <c:rich>
                  <a:bodyPr rot="0" spcFirstLastPara="1" vertOverflow="ellipsis" vert="horz" wrap="square" lIns="38100" tIns="19050" rIns="38100" bIns="19050" anchor="ctr" anchorCtr="1">
                    <a:spAutoFit/>
                  </a:bodyPr>
                  <a:lstStyle/>
                  <a:p>
                    <a:pPr>
                      <a:defRPr sz="1200" b="1" i="0" u="none" strike="noStrike" kern="1200" spc="0" baseline="0">
                        <a:solidFill>
                          <a:schemeClr val="accent1"/>
                        </a:solidFill>
                        <a:latin typeface="+mn-lt"/>
                        <a:ea typeface="+mn-ea"/>
                        <a:cs typeface="+mn-cs"/>
                      </a:defRPr>
                    </a:pPr>
                    <a:fld id="{2A0E6ADA-CCC4-4F8C-88EE-0A5E799E5F81}" type="CATEGORYNAME">
                      <a:rPr lang="en-US" smtClean="0"/>
                      <a:pPr>
                        <a:defRPr sz="1200">
                          <a:solidFill>
                            <a:schemeClr val="accent1"/>
                          </a:solidFill>
                        </a:defRPr>
                      </a:pPr>
                      <a:t>[NOME CATEGORIA]</a:t>
                    </a:fld>
                    <a:r>
                      <a:rPr lang="en-US"/>
                      <a:t> 64%</a:t>
                    </a:r>
                  </a:p>
                </c:rich>
              </c:tx>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accent1"/>
                      </a:solidFill>
                      <a:latin typeface="+mn-lt"/>
                      <a:ea typeface="+mn-ea"/>
                      <a:cs typeface="+mn-cs"/>
                    </a:defRPr>
                  </a:pPr>
                  <a:endParaRPr lang="it-IT"/>
                </a:p>
              </c:txPr>
              <c:dLblPos val="outEnd"/>
              <c:showLegendKey val="0"/>
              <c:showVal val="0"/>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2484-4891-B18A-473B0B8C5613}"/>
                </c:ext>
              </c:extLst>
            </c:dLbl>
            <c:dLbl>
              <c:idx val="2"/>
              <c:layout>
                <c:manualLayout>
                  <c:x val="2.7435223246799704E-2"/>
                  <c:y val="1.9190594459368331E-7"/>
                </c:manualLayout>
              </c:layout>
              <c:tx>
                <c:rich>
                  <a:bodyPr rot="0" spcFirstLastPara="1" vertOverflow="ellipsis" vert="horz" wrap="square" lIns="38100" tIns="19050" rIns="38100" bIns="19050" anchor="ctr" anchorCtr="1">
                    <a:spAutoFit/>
                  </a:bodyPr>
                  <a:lstStyle/>
                  <a:p>
                    <a:pPr>
                      <a:defRPr sz="1200" b="1" i="0" u="none" strike="noStrike" kern="1200" spc="0" baseline="0">
                        <a:solidFill>
                          <a:schemeClr val="accent1"/>
                        </a:solidFill>
                        <a:latin typeface="+mn-lt"/>
                        <a:ea typeface="+mn-ea"/>
                        <a:cs typeface="+mn-cs"/>
                      </a:defRPr>
                    </a:pPr>
                    <a:fld id="{578CB484-C68C-4007-9BF8-727F68EE5578}" type="CATEGORYNAME">
                      <a:rPr lang="en-US" sz="1200" smtClean="0"/>
                      <a:pPr>
                        <a:defRPr sz="1200">
                          <a:solidFill>
                            <a:schemeClr val="accent1"/>
                          </a:solidFill>
                        </a:defRPr>
                      </a:pPr>
                      <a:t>[NOME CATEGORIA]</a:t>
                    </a:fld>
                    <a:r>
                      <a:rPr lang="en-US" sz="1200" dirty="0"/>
                      <a:t> 3%</a:t>
                    </a:r>
                  </a:p>
                </c:rich>
              </c:tx>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accent1"/>
                      </a:solidFill>
                      <a:latin typeface="+mn-lt"/>
                      <a:ea typeface="+mn-ea"/>
                      <a:cs typeface="+mn-cs"/>
                    </a:defRPr>
                  </a:pPr>
                  <a:endParaRPr lang="it-IT"/>
                </a:p>
              </c:txPr>
              <c:dLblPos val="bestFit"/>
              <c:showLegendKey val="0"/>
              <c:showVal val="0"/>
              <c:showCatName val="1"/>
              <c:showSerName val="0"/>
              <c:showPercent val="0"/>
              <c:showBubbleSize val="0"/>
              <c:extLst>
                <c:ext xmlns:c15="http://schemas.microsoft.com/office/drawing/2012/chart" uri="{CE6537A1-D6FC-4f65-9D91-7224C49458BB}">
                  <c15:layout>
                    <c:manualLayout>
                      <c:w val="0.25288951480138572"/>
                      <c:h val="0.25203161228244098"/>
                    </c:manualLayout>
                  </c15:layout>
                  <c15:dlblFieldTable/>
                  <c15:showDataLabelsRange val="0"/>
                </c:ext>
                <c:ext xmlns:c16="http://schemas.microsoft.com/office/drawing/2014/chart" uri="{C3380CC4-5D6E-409C-BE32-E72D297353CC}">
                  <c16:uniqueId val="{00000005-2484-4891-B18A-473B0B8C5613}"/>
                </c:ext>
              </c:extLst>
            </c:dLbl>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it-IT"/>
              </a:p>
            </c:txPr>
            <c:dLblPos val="outEnd"/>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Foglio1!$A$2:$A$4</c:f>
              <c:strCache>
                <c:ptCount val="3"/>
                <c:pt idx="0">
                  <c:v>EUROPE</c:v>
                </c:pt>
                <c:pt idx="1">
                  <c:v>ASIA</c:v>
                </c:pt>
                <c:pt idx="2">
                  <c:v>NORTH AMERICA</c:v>
                </c:pt>
              </c:strCache>
            </c:strRef>
          </c:cat>
          <c:val>
            <c:numRef>
              <c:f>Foglio1!$B$2:$B$4</c:f>
              <c:numCache>
                <c:formatCode>General</c:formatCode>
                <c:ptCount val="3"/>
                <c:pt idx="0">
                  <c:v>1282</c:v>
                </c:pt>
                <c:pt idx="1">
                  <c:v>2460</c:v>
                </c:pt>
                <c:pt idx="2">
                  <c:v>126</c:v>
                </c:pt>
              </c:numCache>
            </c:numRef>
          </c:val>
          <c:extLst>
            <c:ext xmlns:c16="http://schemas.microsoft.com/office/drawing/2014/chart" uri="{C3380CC4-5D6E-409C-BE32-E72D297353CC}">
              <c16:uniqueId val="{00000006-2484-4891-B18A-473B0B8C5613}"/>
            </c:ext>
          </c:extLst>
        </c:ser>
        <c:dLbls>
          <c:dLblPos val="outEnd"/>
          <c:showLegendKey val="0"/>
          <c:showVal val="0"/>
          <c:showCatName val="1"/>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it-IT"/>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Foglio1!$B$1</c:f>
              <c:strCache>
                <c:ptCount val="1"/>
                <c:pt idx="0">
                  <c:v>DATA ENTRY</c:v>
                </c:pt>
              </c:strCache>
            </c:strRef>
          </c:tx>
          <c:explosion val="20"/>
          <c:dPt>
            <c:idx val="0"/>
            <c:bubble3D val="0"/>
            <c:spPr>
              <a:solidFill>
                <a:schemeClr val="accent1"/>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1-66BF-4CE2-A7E9-1C949FDCED6B}"/>
              </c:ext>
            </c:extLst>
          </c:dPt>
          <c:dPt>
            <c:idx val="1"/>
            <c:bubble3D val="0"/>
            <c:spPr>
              <a:solidFill>
                <a:schemeClr val="accent2"/>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3-66BF-4CE2-A7E9-1C949FDCED6B}"/>
              </c:ext>
            </c:extLst>
          </c:dPt>
          <c:dPt>
            <c:idx val="2"/>
            <c:bubble3D val="0"/>
            <c:spPr>
              <a:solidFill>
                <a:schemeClr val="accent3"/>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5-66BF-4CE2-A7E9-1C949FDCED6B}"/>
              </c:ext>
            </c:extLst>
          </c:dPt>
          <c:dLbls>
            <c:dLbl>
              <c:idx val="2"/>
              <c:tx>
                <c:rich>
                  <a:bodyPr/>
                  <a:lstStyle/>
                  <a:p>
                    <a:fld id="{578CB484-C68C-4007-9BF8-727F68EE5578}" type="CATEGORYNAME">
                      <a:rPr lang="en-US"/>
                      <a:pPr/>
                      <a:t>[NOME CATEGORIA]</a:t>
                    </a:fld>
                    <a:endParaRPr lang="it-IT"/>
                  </a:p>
                </c:rich>
              </c:tx>
              <c:dLblPos val="in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66BF-4CE2-A7E9-1C949FDCED6B}"/>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it-IT"/>
              </a:p>
            </c:txPr>
            <c:dLblPos val="inEnd"/>
            <c:showLegendKey val="0"/>
            <c:showVal val="0"/>
            <c:showCatName val="1"/>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Foglio1!$A$2:$A$3</c:f>
              <c:strCache>
                <c:ptCount val="2"/>
                <c:pt idx="0">
                  <c:v>MIS</c:v>
                </c:pt>
                <c:pt idx="1">
                  <c:v>OPEN</c:v>
                </c:pt>
              </c:strCache>
            </c:strRef>
          </c:cat>
          <c:val>
            <c:numRef>
              <c:f>Foglio1!$B$2:$B$3</c:f>
              <c:numCache>
                <c:formatCode>General</c:formatCode>
                <c:ptCount val="2"/>
                <c:pt idx="0">
                  <c:v>2437</c:v>
                </c:pt>
                <c:pt idx="1">
                  <c:v>1348</c:v>
                </c:pt>
              </c:numCache>
            </c:numRef>
          </c:val>
          <c:extLst>
            <c:ext xmlns:c16="http://schemas.microsoft.com/office/drawing/2014/chart" uri="{C3380CC4-5D6E-409C-BE32-E72D297353CC}">
              <c16:uniqueId val="{00000006-66BF-4CE2-A7E9-1C949FDCED6B}"/>
            </c:ext>
          </c:extLst>
        </c:ser>
        <c:dLbls>
          <c:dLblPos val="inEnd"/>
          <c:showLegendKey val="0"/>
          <c:showVal val="0"/>
          <c:showCatName val="1"/>
          <c:showSerName val="0"/>
          <c:showPercent val="0"/>
          <c:showBubbleSize val="0"/>
          <c:showLeaderLines val="1"/>
        </c:dLbls>
      </c:pie3DChart>
      <c:spPr>
        <a:noFill/>
        <a:ln>
          <a:noFill/>
        </a:ln>
        <a:effectLst/>
      </c:spPr>
    </c:plotArea>
    <c:plotVisOnly val="1"/>
    <c:dispBlanksAs val="gap"/>
    <c:showDLblsOverMax val="0"/>
  </c:chart>
  <c:spPr>
    <a:noFill/>
    <a:ln w="9525" cap="flat" cmpd="sng" algn="ctr">
      <a:noFill/>
      <a:round/>
    </a:ln>
    <a:effectLst/>
  </c:spPr>
  <c:txPr>
    <a:bodyPr/>
    <a:lstStyle/>
    <a:p>
      <a:pPr>
        <a:defRPr/>
      </a:pPr>
      <a:endParaRPr lang="it-IT"/>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it-IT" sz="1400" b="1" i="0" dirty="0">
                <a:solidFill>
                  <a:schemeClr val="tx1"/>
                </a:solidFill>
                <a:latin typeface="Arial" panose="020B0604020202020204" pitchFamily="34" charset="0"/>
                <a:cs typeface="Arial" panose="020B0604020202020204" pitchFamily="34" charset="0"/>
              </a:rPr>
              <a:t>D2 LYMPHADENECTOMY </a:t>
            </a:r>
            <a:r>
              <a:rPr lang="it-IT" sz="1400" b="0" i="0" dirty="0">
                <a:solidFill>
                  <a:schemeClr val="tx1"/>
                </a:solidFill>
                <a:latin typeface="Arial" panose="020B0604020202020204" pitchFamily="34" charset="0"/>
                <a:cs typeface="Arial" panose="020B0604020202020204" pitchFamily="34" charset="0"/>
              </a:rPr>
              <a:t>(P=0.32)</a:t>
            </a:r>
          </a:p>
        </c:rich>
      </c:tx>
      <c:layout>
        <c:manualLayout>
          <c:xMode val="edge"/>
          <c:yMode val="edge"/>
          <c:x val="0.12658825531340398"/>
          <c:y val="3.7793419778754743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it-IT"/>
        </a:p>
      </c:txPr>
    </c:title>
    <c:autoTitleDeleted val="0"/>
    <c:plotArea>
      <c:layout>
        <c:manualLayout>
          <c:layoutTarget val="inner"/>
          <c:xMode val="edge"/>
          <c:yMode val="edge"/>
          <c:x val="1.8485287851279536E-2"/>
          <c:y val="0.21479260240925616"/>
          <c:w val="0.71254600403049451"/>
          <c:h val="0.62648594600599938"/>
        </c:manualLayout>
      </c:layout>
      <c:barChart>
        <c:barDir val="bar"/>
        <c:grouping val="clustered"/>
        <c:varyColors val="0"/>
        <c:ser>
          <c:idx val="0"/>
          <c:order val="0"/>
          <c:spPr>
            <a:solidFill>
              <a:schemeClr val="accent1"/>
            </a:solidFill>
            <a:ln>
              <a:noFill/>
            </a:ln>
            <a:effectLst/>
          </c:spPr>
          <c:invertIfNegative val="0"/>
          <c:dPt>
            <c:idx val="1"/>
            <c:invertIfNegative val="0"/>
            <c:bubble3D val="0"/>
            <c:spPr>
              <a:solidFill>
                <a:srgbClr val="C0504D"/>
              </a:solidFill>
              <a:ln>
                <a:noFill/>
              </a:ln>
              <a:effectLst/>
            </c:spPr>
            <c:extLst>
              <c:ext xmlns:c16="http://schemas.microsoft.com/office/drawing/2014/chart" uri="{C3380CC4-5D6E-409C-BE32-E72D297353CC}">
                <c16:uniqueId val="{00000001-E468-4F3D-A401-5ADA36E5F32F}"/>
              </c:ext>
            </c:extLst>
          </c:dPt>
          <c:dPt>
            <c:idx val="2"/>
            <c:invertIfNegative val="0"/>
            <c:bubble3D val="0"/>
            <c:spPr>
              <a:solidFill>
                <a:schemeClr val="accent3"/>
              </a:solidFill>
              <a:ln>
                <a:noFill/>
              </a:ln>
              <a:effectLst/>
            </c:spPr>
            <c:extLst>
              <c:ext xmlns:c16="http://schemas.microsoft.com/office/drawing/2014/chart" uri="{C3380CC4-5D6E-409C-BE32-E72D297353CC}">
                <c16:uniqueId val="{00000003-E468-4F3D-A401-5ADA36E5F32F}"/>
              </c:ext>
            </c:extLst>
          </c:dPt>
          <c:dLbls>
            <c:dLbl>
              <c:idx val="0"/>
              <c:tx>
                <c:rich>
                  <a:bodyPr rot="0" spcFirstLastPara="1" vertOverflow="ellipsis" vert="horz" wrap="square" lIns="38100" tIns="19050" rIns="38100" bIns="19050" anchor="ctr" anchorCtr="0">
                    <a:spAutoFit/>
                  </a:bodyPr>
                  <a:lstStyle/>
                  <a:p>
                    <a:pPr algn="ctr">
                      <a:defRPr lang="it-IT" sz="1000" b="0" i="0" u="none" strike="noStrike" kern="1200" baseline="0">
                        <a:solidFill>
                          <a:schemeClr val="tx1"/>
                        </a:solidFill>
                        <a:latin typeface="Arial" panose="020B0604020202020204" pitchFamily="34" charset="0"/>
                        <a:ea typeface="+mn-ea"/>
                        <a:cs typeface="Arial" panose="020B0604020202020204" pitchFamily="34" charset="0"/>
                      </a:defRPr>
                    </a:pPr>
                    <a:fld id="{3E0E5957-4ABC-445C-B518-5847A1769A0B}" type="VALUE">
                      <a:rPr lang="en-US" sz="1000" b="0" i="0" smtClean="0">
                        <a:solidFill>
                          <a:schemeClr val="tx1"/>
                        </a:solidFill>
                        <a:latin typeface="Arial" panose="020B0604020202020204" pitchFamily="34" charset="0"/>
                        <a:cs typeface="Arial" panose="020B0604020202020204" pitchFamily="34" charset="0"/>
                      </a:rPr>
                      <a:pPr algn="ctr">
                        <a:defRPr lang="it-IT" sz="1000">
                          <a:solidFill>
                            <a:schemeClr val="tx1"/>
                          </a:solidFill>
                          <a:latin typeface="Arial" panose="020B0604020202020204" pitchFamily="34" charset="0"/>
                          <a:cs typeface="Arial" panose="020B0604020202020204" pitchFamily="34" charset="0"/>
                        </a:defRPr>
                      </a:pPr>
                      <a:t>[VALORE]</a:t>
                    </a:fld>
                    <a:r>
                      <a:rPr lang="en-US" sz="1000" b="0" i="0">
                        <a:solidFill>
                          <a:schemeClr val="tx1"/>
                        </a:solidFill>
                        <a:latin typeface="Arial" panose="020B0604020202020204" pitchFamily="34" charset="0"/>
                        <a:cs typeface="Arial" panose="020B0604020202020204" pitchFamily="34" charset="0"/>
                      </a:rPr>
                      <a:t>%</a:t>
                    </a:r>
                  </a:p>
                </c:rich>
              </c:tx>
              <c:spPr>
                <a:noFill/>
                <a:ln>
                  <a:noFill/>
                </a:ln>
                <a:effectLst/>
              </c:spPr>
              <c:txPr>
                <a:bodyPr rot="0" spcFirstLastPara="1" vertOverflow="ellipsis" vert="horz" wrap="square" lIns="38100" tIns="19050" rIns="38100" bIns="19050" anchor="ctr" anchorCtr="0">
                  <a:spAutoFit/>
                </a:bodyPr>
                <a:lstStyle/>
                <a:p>
                  <a:pPr algn="ctr">
                    <a:defRPr lang="it-IT" sz="1000" b="0" i="0" u="none" strike="noStrike" kern="1200" baseline="0">
                      <a:solidFill>
                        <a:schemeClr val="tx1"/>
                      </a:solidFill>
                      <a:latin typeface="Arial" panose="020B0604020202020204" pitchFamily="34" charset="0"/>
                      <a:ea typeface="+mn-ea"/>
                      <a:cs typeface="Arial" panose="020B0604020202020204" pitchFamily="34" charset="0"/>
                    </a:defRPr>
                  </a:pPr>
                  <a:endParaRPr lang="it-IT"/>
                </a:p>
              </c:tx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E468-4F3D-A401-5ADA36E5F32F}"/>
                </c:ext>
              </c:extLst>
            </c:dLbl>
            <c:dLbl>
              <c:idx val="1"/>
              <c:tx>
                <c:rich>
                  <a:bodyPr rot="0" spcFirstLastPara="1" vertOverflow="ellipsis" vert="horz" wrap="square" lIns="38100" tIns="19050" rIns="38100" bIns="19050" anchor="ctr" anchorCtr="0">
                    <a:spAutoFit/>
                  </a:bodyPr>
                  <a:lstStyle/>
                  <a:p>
                    <a:pPr algn="ctr">
                      <a:defRPr lang="it-IT" sz="1000" b="0" i="0" u="none" strike="noStrike" kern="1200" baseline="0">
                        <a:solidFill>
                          <a:schemeClr val="tx1"/>
                        </a:solidFill>
                        <a:latin typeface="Arial" panose="020B0604020202020204" pitchFamily="34" charset="0"/>
                        <a:ea typeface="+mn-ea"/>
                        <a:cs typeface="Arial" panose="020B0604020202020204" pitchFamily="34" charset="0"/>
                      </a:defRPr>
                    </a:pPr>
                    <a:fld id="{B888ECCC-C90E-49AC-81E1-A71258B21F82}" type="VALUE">
                      <a:rPr lang="en-US" sz="1000" b="0" i="0" smtClean="0">
                        <a:solidFill>
                          <a:schemeClr val="tx1"/>
                        </a:solidFill>
                        <a:latin typeface="Arial" panose="020B0604020202020204" pitchFamily="34" charset="0"/>
                        <a:cs typeface="Arial" panose="020B0604020202020204" pitchFamily="34" charset="0"/>
                      </a:rPr>
                      <a:pPr algn="ctr">
                        <a:defRPr lang="it-IT" sz="1000">
                          <a:solidFill>
                            <a:schemeClr val="tx1"/>
                          </a:solidFill>
                          <a:latin typeface="Arial" panose="020B0604020202020204" pitchFamily="34" charset="0"/>
                          <a:cs typeface="Arial" panose="020B0604020202020204" pitchFamily="34" charset="0"/>
                        </a:defRPr>
                      </a:pPr>
                      <a:t>[VALORE]</a:t>
                    </a:fld>
                    <a:r>
                      <a:rPr lang="en-US" sz="1000" b="0" i="0">
                        <a:solidFill>
                          <a:schemeClr val="tx1"/>
                        </a:solidFill>
                        <a:latin typeface="Arial" panose="020B0604020202020204" pitchFamily="34" charset="0"/>
                        <a:cs typeface="Arial" panose="020B0604020202020204" pitchFamily="34" charset="0"/>
                      </a:rPr>
                      <a:t>%</a:t>
                    </a:r>
                  </a:p>
                </c:rich>
              </c:tx>
              <c:spPr>
                <a:noFill/>
                <a:ln>
                  <a:noFill/>
                </a:ln>
                <a:effectLst/>
              </c:spPr>
              <c:txPr>
                <a:bodyPr rot="0" spcFirstLastPara="1" vertOverflow="ellipsis" vert="horz" wrap="square" lIns="38100" tIns="19050" rIns="38100" bIns="19050" anchor="ctr" anchorCtr="0">
                  <a:spAutoFit/>
                </a:bodyPr>
                <a:lstStyle/>
                <a:p>
                  <a:pPr algn="ctr">
                    <a:defRPr lang="it-IT" sz="1000" b="0" i="0" u="none" strike="noStrike" kern="1200" baseline="0">
                      <a:solidFill>
                        <a:schemeClr val="tx1"/>
                      </a:solidFill>
                      <a:latin typeface="Arial" panose="020B0604020202020204" pitchFamily="34" charset="0"/>
                      <a:ea typeface="+mn-ea"/>
                      <a:cs typeface="Arial" panose="020B0604020202020204" pitchFamily="34" charset="0"/>
                    </a:defRPr>
                  </a:pPr>
                  <a:endParaRPr lang="it-IT"/>
                </a:p>
              </c:tx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468-4F3D-A401-5ADA36E5F32F}"/>
                </c:ext>
              </c:extLst>
            </c:dLbl>
            <c:dLbl>
              <c:idx val="2"/>
              <c:tx>
                <c:rich>
                  <a:bodyPr/>
                  <a:lstStyle/>
                  <a:p>
                    <a:fld id="{2F91BF93-FFB1-454D-8BC1-E5CD9D5C98AE}" type="VALUE">
                      <a:rPr lang="en-US" sz="1000" b="0" i="0" smtClean="0">
                        <a:solidFill>
                          <a:schemeClr val="tx1"/>
                        </a:solidFill>
                        <a:latin typeface="Arial" panose="020B0604020202020204" pitchFamily="34" charset="0"/>
                        <a:cs typeface="Arial" panose="020B0604020202020204" pitchFamily="34" charset="0"/>
                      </a:rPr>
                      <a:pPr/>
                      <a:t>[VALORE]</a:t>
                    </a:fld>
                    <a:r>
                      <a:rPr lang="en-US" sz="1000" b="0" i="0">
                        <a:solidFill>
                          <a:schemeClr val="tx1"/>
                        </a:solidFill>
                        <a:latin typeface="Arial" panose="020B0604020202020204" pitchFamily="34" charset="0"/>
                        <a:cs typeface="Arial" panose="020B0604020202020204" pitchFamily="34" charset="0"/>
                      </a:rPr>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E468-4F3D-A401-5ADA36E5F32F}"/>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it-I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Foglio1!$A$1:$C$1</c:f>
              <c:strCache>
                <c:ptCount val="3"/>
                <c:pt idx="0">
                  <c:v>Robotic</c:v>
                </c:pt>
                <c:pt idx="1">
                  <c:v>Laparoscopy</c:v>
                </c:pt>
                <c:pt idx="2">
                  <c:v>Open</c:v>
                </c:pt>
              </c:strCache>
            </c:strRef>
          </c:cat>
          <c:val>
            <c:numRef>
              <c:f>Foglio1!$A$2:$C$2</c:f>
              <c:numCache>
                <c:formatCode>General</c:formatCode>
                <c:ptCount val="3"/>
                <c:pt idx="0">
                  <c:v>94.7</c:v>
                </c:pt>
                <c:pt idx="1">
                  <c:v>95.4</c:v>
                </c:pt>
                <c:pt idx="2">
                  <c:v>97.4</c:v>
                </c:pt>
              </c:numCache>
            </c:numRef>
          </c:val>
          <c:extLst>
            <c:ext xmlns:c16="http://schemas.microsoft.com/office/drawing/2014/chart" uri="{C3380CC4-5D6E-409C-BE32-E72D297353CC}">
              <c16:uniqueId val="{00000004-E468-4F3D-A401-5ADA36E5F32F}"/>
            </c:ext>
          </c:extLst>
        </c:ser>
        <c:dLbls>
          <c:showLegendKey val="0"/>
          <c:showVal val="0"/>
          <c:showCatName val="0"/>
          <c:showSerName val="0"/>
          <c:showPercent val="0"/>
          <c:showBubbleSize val="0"/>
        </c:dLbls>
        <c:gapWidth val="75"/>
        <c:overlap val="40"/>
        <c:axId val="597750776"/>
        <c:axId val="597753728"/>
      </c:barChart>
      <c:catAx>
        <c:axId val="597750776"/>
        <c:scaling>
          <c:orientation val="minMax"/>
        </c:scaling>
        <c:delete val="1"/>
        <c:axPos val="l"/>
        <c:numFmt formatCode="General" sourceLinked="1"/>
        <c:majorTickMark val="none"/>
        <c:minorTickMark val="none"/>
        <c:tickLblPos val="nextTo"/>
        <c:crossAx val="597753728"/>
        <c:crosses val="autoZero"/>
        <c:auto val="1"/>
        <c:lblAlgn val="ctr"/>
        <c:lblOffset val="100"/>
        <c:noMultiLvlLbl val="0"/>
      </c:catAx>
      <c:valAx>
        <c:axId val="597753728"/>
        <c:scaling>
          <c:orientation val="minMax"/>
          <c:max val="100"/>
          <c:min val="5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597750776"/>
        <c:crosses val="autoZero"/>
        <c:crossBetween val="between"/>
      </c:valAx>
      <c:spPr>
        <a:pattFill prst="ltDnDiag">
          <a:fgClr>
            <a:schemeClr val="bg1">
              <a:lumMod val="85000"/>
            </a:schemeClr>
          </a:fgClr>
          <a:bgClr>
            <a:schemeClr val="bg1"/>
          </a:bgClr>
        </a:pattFill>
        <a:ln>
          <a:noFill/>
        </a:ln>
        <a:effectLst/>
      </c:spPr>
    </c:plotArea>
    <c:legend>
      <c:legendPos val="r"/>
      <c:legendEntry>
        <c:idx val="0"/>
        <c:txPr>
          <a:bodyPr rot="0" spcFirstLastPara="1" vertOverflow="ellipsis" vert="horz" wrap="square" anchor="ctr" anchorCtr="1"/>
          <a:lstStyle/>
          <a:p>
            <a:pPr>
              <a:defRPr sz="1000" b="0" i="0" u="none" strike="noStrike" kern="1200" cap="all" baseline="0">
                <a:solidFill>
                  <a:schemeClr val="tx1"/>
                </a:solidFill>
                <a:latin typeface="Arial" panose="020B0604020202020204" pitchFamily="34" charset="0"/>
                <a:ea typeface="+mn-ea"/>
                <a:cs typeface="Arial" panose="020B0604020202020204" pitchFamily="34" charset="0"/>
              </a:defRPr>
            </a:pPr>
            <a:endParaRPr lang="it-IT"/>
          </a:p>
        </c:txPr>
      </c:legendEntry>
      <c:legendEntry>
        <c:idx val="1"/>
        <c:txPr>
          <a:bodyPr rot="0" spcFirstLastPara="1" vertOverflow="ellipsis" vert="horz" wrap="square" anchor="ctr" anchorCtr="1"/>
          <a:lstStyle/>
          <a:p>
            <a:pPr>
              <a:defRPr sz="1000" b="0" i="0" u="none" strike="noStrike" kern="1200" cap="all" baseline="0">
                <a:solidFill>
                  <a:schemeClr val="tx1"/>
                </a:solidFill>
                <a:latin typeface="Arial" panose="020B0604020202020204" pitchFamily="34" charset="0"/>
                <a:ea typeface="+mn-ea"/>
                <a:cs typeface="Arial" panose="020B0604020202020204" pitchFamily="34" charset="0"/>
              </a:defRPr>
            </a:pPr>
            <a:endParaRPr lang="it-IT"/>
          </a:p>
        </c:txPr>
      </c:legendEntry>
      <c:legendEntry>
        <c:idx val="2"/>
        <c:txPr>
          <a:bodyPr rot="0" spcFirstLastPara="1" vertOverflow="ellipsis" vert="horz" wrap="square" anchor="ctr" anchorCtr="1"/>
          <a:lstStyle/>
          <a:p>
            <a:pPr>
              <a:defRPr sz="1000" b="0" i="0" u="none" strike="noStrike" kern="1200" cap="all" baseline="0">
                <a:solidFill>
                  <a:schemeClr val="tx1"/>
                </a:solidFill>
                <a:latin typeface="Arial" panose="020B0604020202020204" pitchFamily="34" charset="0"/>
                <a:ea typeface="+mn-ea"/>
                <a:cs typeface="Arial" panose="020B0604020202020204" pitchFamily="34" charset="0"/>
              </a:defRPr>
            </a:pPr>
            <a:endParaRPr lang="it-IT"/>
          </a:p>
        </c:txPr>
      </c:legendEntry>
      <c:layout>
        <c:manualLayout>
          <c:xMode val="edge"/>
          <c:yMode val="edge"/>
          <c:x val="0.78648715543561265"/>
          <c:y val="0.39893484057326967"/>
          <c:w val="0.20458275381497695"/>
          <c:h val="0.32243887583919245"/>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it-IT"/>
        </a:p>
      </c:txPr>
    </c:legend>
    <c:plotVisOnly val="1"/>
    <c:dispBlanksAs val="gap"/>
    <c:showDLblsOverMax val="0"/>
  </c:chart>
  <c:spPr>
    <a:noFill/>
    <a:ln>
      <a:noFill/>
    </a:ln>
    <a:effectLst/>
  </c:spPr>
  <c:txPr>
    <a:bodyPr/>
    <a:lstStyle/>
    <a:p>
      <a:pPr>
        <a:defRPr/>
      </a:pPr>
      <a:endParaRPr lang="it-IT"/>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Foglio1!$B$1</c:f>
              <c:strCache>
                <c:ptCount val="1"/>
                <c:pt idx="0">
                  <c:v>ROBOTIC</c:v>
                </c:pt>
              </c:strCache>
            </c:strRef>
          </c:tx>
          <c:spPr>
            <a:solidFill>
              <a:schemeClr val="accent1"/>
            </a:solidFill>
            <a:ln>
              <a:noFill/>
            </a:ln>
            <a:effectLst/>
          </c:spPr>
          <c:invertIfNegative val="0"/>
          <c:cat>
            <c:strRef>
              <c:f>Foglio1!$A$2</c:f>
              <c:strCache>
                <c:ptCount val="1"/>
                <c:pt idx="0">
                  <c:v>Categoria 1</c:v>
                </c:pt>
              </c:strCache>
            </c:strRef>
          </c:cat>
          <c:val>
            <c:numRef>
              <c:f>Foglio1!$B$2</c:f>
              <c:numCache>
                <c:formatCode>General</c:formatCode>
                <c:ptCount val="1"/>
                <c:pt idx="0">
                  <c:v>17.899999999999999</c:v>
                </c:pt>
              </c:numCache>
            </c:numRef>
          </c:val>
          <c:extLst>
            <c:ext xmlns:c16="http://schemas.microsoft.com/office/drawing/2014/chart" uri="{C3380CC4-5D6E-409C-BE32-E72D297353CC}">
              <c16:uniqueId val="{00000000-22B1-4621-8473-0276A5534C8F}"/>
            </c:ext>
          </c:extLst>
        </c:ser>
        <c:ser>
          <c:idx val="1"/>
          <c:order val="1"/>
          <c:tx>
            <c:strRef>
              <c:f>Foglio1!$C$1</c:f>
              <c:strCache>
                <c:ptCount val="1"/>
                <c:pt idx="0">
                  <c:v>LAPAROSCOPY</c:v>
                </c:pt>
              </c:strCache>
            </c:strRef>
          </c:tx>
          <c:spPr>
            <a:solidFill>
              <a:schemeClr val="accent2"/>
            </a:solidFill>
            <a:ln>
              <a:noFill/>
            </a:ln>
            <a:effectLst/>
          </c:spPr>
          <c:invertIfNegative val="0"/>
          <c:cat>
            <c:strRef>
              <c:f>Foglio1!$A$2</c:f>
              <c:strCache>
                <c:ptCount val="1"/>
                <c:pt idx="0">
                  <c:v>Categoria 1</c:v>
                </c:pt>
              </c:strCache>
            </c:strRef>
          </c:cat>
          <c:val>
            <c:numRef>
              <c:f>Foglio1!$C$2</c:f>
              <c:numCache>
                <c:formatCode>General</c:formatCode>
                <c:ptCount val="1"/>
                <c:pt idx="0">
                  <c:v>11.9</c:v>
                </c:pt>
              </c:numCache>
            </c:numRef>
          </c:val>
          <c:extLst>
            <c:ext xmlns:c16="http://schemas.microsoft.com/office/drawing/2014/chart" uri="{C3380CC4-5D6E-409C-BE32-E72D297353CC}">
              <c16:uniqueId val="{00000001-22B1-4621-8473-0276A5534C8F}"/>
            </c:ext>
          </c:extLst>
        </c:ser>
        <c:ser>
          <c:idx val="2"/>
          <c:order val="2"/>
          <c:tx>
            <c:strRef>
              <c:f>Foglio1!$D$1</c:f>
              <c:strCache>
                <c:ptCount val="1"/>
                <c:pt idx="0">
                  <c:v>OPEN</c:v>
                </c:pt>
              </c:strCache>
            </c:strRef>
          </c:tx>
          <c:spPr>
            <a:solidFill>
              <a:schemeClr val="accent3"/>
            </a:solidFill>
            <a:ln>
              <a:noFill/>
            </a:ln>
            <a:effectLst/>
          </c:spPr>
          <c:invertIfNegative val="0"/>
          <c:cat>
            <c:strRef>
              <c:f>Foglio1!$A$2</c:f>
              <c:strCache>
                <c:ptCount val="1"/>
                <c:pt idx="0">
                  <c:v>Categoria 1</c:v>
                </c:pt>
              </c:strCache>
            </c:strRef>
          </c:cat>
          <c:val>
            <c:numRef>
              <c:f>Foglio1!$D$2</c:f>
              <c:numCache>
                <c:formatCode>General</c:formatCode>
                <c:ptCount val="1"/>
                <c:pt idx="0">
                  <c:v>19.5</c:v>
                </c:pt>
              </c:numCache>
            </c:numRef>
          </c:val>
          <c:extLst>
            <c:ext xmlns:c16="http://schemas.microsoft.com/office/drawing/2014/chart" uri="{C3380CC4-5D6E-409C-BE32-E72D297353CC}">
              <c16:uniqueId val="{00000002-22B1-4621-8473-0276A5534C8F}"/>
            </c:ext>
          </c:extLst>
        </c:ser>
        <c:dLbls>
          <c:showLegendKey val="0"/>
          <c:showVal val="0"/>
          <c:showCatName val="0"/>
          <c:showSerName val="0"/>
          <c:showPercent val="0"/>
          <c:showBubbleSize val="0"/>
        </c:dLbls>
        <c:gapWidth val="75"/>
        <c:overlap val="-25"/>
        <c:axId val="897175808"/>
        <c:axId val="897166624"/>
      </c:barChart>
      <c:catAx>
        <c:axId val="897175808"/>
        <c:scaling>
          <c:orientation val="minMax"/>
        </c:scaling>
        <c:delete val="1"/>
        <c:axPos val="l"/>
        <c:numFmt formatCode="General" sourceLinked="1"/>
        <c:majorTickMark val="none"/>
        <c:minorTickMark val="none"/>
        <c:tickLblPos val="nextTo"/>
        <c:crossAx val="897166624"/>
        <c:crosses val="autoZero"/>
        <c:auto val="1"/>
        <c:lblAlgn val="ctr"/>
        <c:lblOffset val="100"/>
        <c:noMultiLvlLbl val="0"/>
      </c:catAx>
      <c:valAx>
        <c:axId val="897166624"/>
        <c:scaling>
          <c:orientation val="minMax"/>
          <c:max val="2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it-IT"/>
          </a:p>
        </c:txPr>
        <c:crossAx val="8971758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it-IT"/>
        </a:p>
      </c:txPr>
    </c:legend>
    <c:plotVisOnly val="1"/>
    <c:dispBlanksAs val="gap"/>
    <c:showDLblsOverMax val="0"/>
  </c:chart>
  <c:spPr>
    <a:noFill/>
    <a:ln>
      <a:solidFill>
        <a:schemeClr val="tx1"/>
      </a:solidFill>
    </a:ln>
    <a:effectLst/>
  </c:spPr>
  <c:txPr>
    <a:bodyPr/>
    <a:lstStyle/>
    <a:p>
      <a:pPr>
        <a:defRPr sz="1000">
          <a:latin typeface="Arial" panose="020B0604020202020204" pitchFamily="34" charset="0"/>
          <a:cs typeface="Arial" panose="020B0604020202020204" pitchFamily="34" charset="0"/>
        </a:defRPr>
      </a:pPr>
      <a:endParaRPr lang="it-IT"/>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Foglio1!$B$1</c:f>
              <c:strCache>
                <c:ptCount val="1"/>
                <c:pt idx="0">
                  <c:v>ROBOTIC</c:v>
                </c:pt>
              </c:strCache>
            </c:strRef>
          </c:tx>
          <c:spPr>
            <a:solidFill>
              <a:schemeClr val="accent1"/>
            </a:solidFill>
            <a:ln>
              <a:noFill/>
            </a:ln>
            <a:effectLst/>
            <a:sp3d/>
          </c:spPr>
          <c:invertIfNegative val="0"/>
          <c:cat>
            <c:strRef>
              <c:f>Foglio1!$A$2:$A$6</c:f>
              <c:strCache>
                <c:ptCount val="5"/>
                <c:pt idx="0">
                  <c:v>I+II</c:v>
                </c:pt>
                <c:pt idx="1">
                  <c:v>IIIa</c:v>
                </c:pt>
                <c:pt idx="2">
                  <c:v>IIIb</c:v>
                </c:pt>
                <c:pt idx="3">
                  <c:v>IV</c:v>
                </c:pt>
                <c:pt idx="4">
                  <c:v>V</c:v>
                </c:pt>
              </c:strCache>
            </c:strRef>
          </c:cat>
          <c:val>
            <c:numRef>
              <c:f>Foglio1!$B$2:$B$6</c:f>
              <c:numCache>
                <c:formatCode>General</c:formatCode>
                <c:ptCount val="5"/>
                <c:pt idx="0">
                  <c:v>93.3</c:v>
                </c:pt>
                <c:pt idx="1">
                  <c:v>0</c:v>
                </c:pt>
                <c:pt idx="2">
                  <c:v>5.7</c:v>
                </c:pt>
                <c:pt idx="3">
                  <c:v>0</c:v>
                </c:pt>
                <c:pt idx="4">
                  <c:v>0</c:v>
                </c:pt>
              </c:numCache>
            </c:numRef>
          </c:val>
          <c:extLst>
            <c:ext xmlns:c16="http://schemas.microsoft.com/office/drawing/2014/chart" uri="{C3380CC4-5D6E-409C-BE32-E72D297353CC}">
              <c16:uniqueId val="{00000000-AE3A-427A-A6DC-D6419411183E}"/>
            </c:ext>
          </c:extLst>
        </c:ser>
        <c:ser>
          <c:idx val="1"/>
          <c:order val="1"/>
          <c:tx>
            <c:strRef>
              <c:f>Foglio1!$C$1</c:f>
              <c:strCache>
                <c:ptCount val="1"/>
                <c:pt idx="0">
                  <c:v>LAPAROSCOPY</c:v>
                </c:pt>
              </c:strCache>
            </c:strRef>
          </c:tx>
          <c:spPr>
            <a:solidFill>
              <a:schemeClr val="accent2"/>
            </a:solidFill>
            <a:ln>
              <a:noFill/>
            </a:ln>
            <a:effectLst/>
            <a:sp3d/>
          </c:spPr>
          <c:invertIfNegative val="0"/>
          <c:cat>
            <c:strRef>
              <c:f>Foglio1!$A$2:$A$6</c:f>
              <c:strCache>
                <c:ptCount val="5"/>
                <c:pt idx="0">
                  <c:v>I+II</c:v>
                </c:pt>
                <c:pt idx="1">
                  <c:v>IIIa</c:v>
                </c:pt>
                <c:pt idx="2">
                  <c:v>IIIb</c:v>
                </c:pt>
                <c:pt idx="3">
                  <c:v>IV</c:v>
                </c:pt>
                <c:pt idx="4">
                  <c:v>V</c:v>
                </c:pt>
              </c:strCache>
            </c:strRef>
          </c:cat>
          <c:val>
            <c:numRef>
              <c:f>Foglio1!$C$2:$C$6</c:f>
              <c:numCache>
                <c:formatCode>General</c:formatCode>
                <c:ptCount val="5"/>
                <c:pt idx="0">
                  <c:v>63.2</c:v>
                </c:pt>
                <c:pt idx="1">
                  <c:v>10.5</c:v>
                </c:pt>
                <c:pt idx="2">
                  <c:v>26.3</c:v>
                </c:pt>
                <c:pt idx="3">
                  <c:v>0</c:v>
                </c:pt>
                <c:pt idx="4">
                  <c:v>0</c:v>
                </c:pt>
              </c:numCache>
            </c:numRef>
          </c:val>
          <c:extLst>
            <c:ext xmlns:c16="http://schemas.microsoft.com/office/drawing/2014/chart" uri="{C3380CC4-5D6E-409C-BE32-E72D297353CC}">
              <c16:uniqueId val="{00000001-AE3A-427A-A6DC-D6419411183E}"/>
            </c:ext>
          </c:extLst>
        </c:ser>
        <c:ser>
          <c:idx val="2"/>
          <c:order val="2"/>
          <c:tx>
            <c:strRef>
              <c:f>Foglio1!$D$1</c:f>
              <c:strCache>
                <c:ptCount val="1"/>
                <c:pt idx="0">
                  <c:v>OPEN</c:v>
                </c:pt>
              </c:strCache>
            </c:strRef>
          </c:tx>
          <c:spPr>
            <a:solidFill>
              <a:schemeClr val="accent3"/>
            </a:solidFill>
            <a:ln>
              <a:noFill/>
            </a:ln>
            <a:effectLst/>
            <a:sp3d/>
          </c:spPr>
          <c:invertIfNegative val="0"/>
          <c:cat>
            <c:strRef>
              <c:f>Foglio1!$A$2:$A$6</c:f>
              <c:strCache>
                <c:ptCount val="5"/>
                <c:pt idx="0">
                  <c:v>I+II</c:v>
                </c:pt>
                <c:pt idx="1">
                  <c:v>IIIa</c:v>
                </c:pt>
                <c:pt idx="2">
                  <c:v>IIIb</c:v>
                </c:pt>
                <c:pt idx="3">
                  <c:v>IV</c:v>
                </c:pt>
                <c:pt idx="4">
                  <c:v>V</c:v>
                </c:pt>
              </c:strCache>
            </c:strRef>
          </c:cat>
          <c:val>
            <c:numRef>
              <c:f>Foglio1!$D$2:$D$6</c:f>
              <c:numCache>
                <c:formatCode>General</c:formatCode>
                <c:ptCount val="5"/>
                <c:pt idx="0">
                  <c:v>73.5</c:v>
                </c:pt>
                <c:pt idx="1">
                  <c:v>4.4000000000000004</c:v>
                </c:pt>
                <c:pt idx="2">
                  <c:v>16.2</c:v>
                </c:pt>
                <c:pt idx="3">
                  <c:v>5.9</c:v>
                </c:pt>
                <c:pt idx="4">
                  <c:v>0</c:v>
                </c:pt>
              </c:numCache>
            </c:numRef>
          </c:val>
          <c:extLst>
            <c:ext xmlns:c16="http://schemas.microsoft.com/office/drawing/2014/chart" uri="{C3380CC4-5D6E-409C-BE32-E72D297353CC}">
              <c16:uniqueId val="{00000002-AE3A-427A-A6DC-D6419411183E}"/>
            </c:ext>
          </c:extLst>
        </c:ser>
        <c:dLbls>
          <c:showLegendKey val="0"/>
          <c:showVal val="0"/>
          <c:showCatName val="0"/>
          <c:showSerName val="0"/>
          <c:showPercent val="0"/>
          <c:showBubbleSize val="0"/>
        </c:dLbls>
        <c:gapWidth val="150"/>
        <c:shape val="box"/>
        <c:axId val="920988776"/>
        <c:axId val="920992056"/>
        <c:axId val="0"/>
      </c:bar3DChart>
      <c:catAx>
        <c:axId val="92098877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it-IT"/>
          </a:p>
        </c:txPr>
        <c:crossAx val="920992056"/>
        <c:crosses val="autoZero"/>
        <c:auto val="1"/>
        <c:lblAlgn val="ctr"/>
        <c:lblOffset val="100"/>
        <c:noMultiLvlLbl val="0"/>
      </c:catAx>
      <c:valAx>
        <c:axId val="9209920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it-IT"/>
          </a:p>
        </c:txPr>
        <c:crossAx val="9209887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it-IT"/>
        </a:p>
      </c:txPr>
    </c:legend>
    <c:plotVisOnly val="1"/>
    <c:dispBlanksAs val="gap"/>
    <c:showDLblsOverMax val="0"/>
  </c:chart>
  <c:spPr>
    <a:noFill/>
    <a:ln>
      <a:solidFill>
        <a:schemeClr val="tx1"/>
      </a:solidFill>
    </a:ln>
    <a:effectLst/>
  </c:spPr>
  <c:txPr>
    <a:bodyPr/>
    <a:lstStyle/>
    <a:p>
      <a:pPr>
        <a:defRPr sz="1000">
          <a:latin typeface="Arial" panose="020B0604020202020204" pitchFamily="34" charset="0"/>
          <a:cs typeface="Arial" panose="020B0604020202020204" pitchFamily="34" charset="0"/>
        </a:defRPr>
      </a:pPr>
      <a:endParaRPr lang="it-IT"/>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301206248339902"/>
          <c:y val="0.14430208751970003"/>
          <c:w val="0.58692477020461242"/>
          <c:h val="0.75915859552701404"/>
        </c:manualLayout>
      </c:layout>
      <c:barChart>
        <c:barDir val="bar"/>
        <c:grouping val="stacked"/>
        <c:varyColors val="0"/>
        <c:ser>
          <c:idx val="0"/>
          <c:order val="0"/>
          <c:tx>
            <c:strRef>
              <c:f>Foglio1!$B$1</c:f>
              <c:strCache>
                <c:ptCount val="1"/>
                <c:pt idx="0">
                  <c:v>ROBOTIC</c:v>
                </c:pt>
              </c:strCache>
            </c:strRef>
          </c:tx>
          <c:spPr>
            <a:solidFill>
              <a:schemeClr val="accent1"/>
            </a:solidFill>
            <a:ln>
              <a:noFill/>
            </a:ln>
            <a:effectLst/>
          </c:spPr>
          <c:invertIfNegative val="0"/>
          <c:cat>
            <c:strRef>
              <c:f>Foglio1!$A$2:$A$5</c:f>
              <c:strCache>
                <c:ptCount val="4"/>
                <c:pt idx="0">
                  <c:v>Esophagojejunostomy</c:v>
                </c:pt>
                <c:pt idx="1">
                  <c:v>Gastroduodenostomy</c:v>
                </c:pt>
                <c:pt idx="2">
                  <c:v>Gastrojejunostomy</c:v>
                </c:pt>
                <c:pt idx="3">
                  <c:v>Duodenal stump</c:v>
                </c:pt>
              </c:strCache>
            </c:strRef>
          </c:cat>
          <c:val>
            <c:numRef>
              <c:f>Foglio1!$B$2:$B$5</c:f>
              <c:numCache>
                <c:formatCode>General</c:formatCode>
                <c:ptCount val="4"/>
                <c:pt idx="0">
                  <c:v>0</c:v>
                </c:pt>
                <c:pt idx="1">
                  <c:v>0</c:v>
                </c:pt>
                <c:pt idx="2">
                  <c:v>50</c:v>
                </c:pt>
                <c:pt idx="3">
                  <c:v>50</c:v>
                </c:pt>
              </c:numCache>
            </c:numRef>
          </c:val>
          <c:extLst>
            <c:ext xmlns:c16="http://schemas.microsoft.com/office/drawing/2014/chart" uri="{C3380CC4-5D6E-409C-BE32-E72D297353CC}">
              <c16:uniqueId val="{00000000-70EB-4A3F-9344-E5665304F40D}"/>
            </c:ext>
          </c:extLst>
        </c:ser>
        <c:ser>
          <c:idx val="1"/>
          <c:order val="1"/>
          <c:tx>
            <c:strRef>
              <c:f>Foglio1!$C$1</c:f>
              <c:strCache>
                <c:ptCount val="1"/>
                <c:pt idx="0">
                  <c:v>LAPAROSCOPY</c:v>
                </c:pt>
              </c:strCache>
            </c:strRef>
          </c:tx>
          <c:spPr>
            <a:solidFill>
              <a:schemeClr val="accent2"/>
            </a:solidFill>
            <a:ln>
              <a:noFill/>
            </a:ln>
            <a:effectLst/>
          </c:spPr>
          <c:invertIfNegative val="0"/>
          <c:cat>
            <c:strRef>
              <c:f>Foglio1!$A$2:$A$5</c:f>
              <c:strCache>
                <c:ptCount val="4"/>
                <c:pt idx="0">
                  <c:v>Esophagojejunostomy</c:v>
                </c:pt>
                <c:pt idx="1">
                  <c:v>Gastroduodenostomy</c:v>
                </c:pt>
                <c:pt idx="2">
                  <c:v>Gastrojejunostomy</c:v>
                </c:pt>
                <c:pt idx="3">
                  <c:v>Duodenal stump</c:v>
                </c:pt>
              </c:strCache>
            </c:strRef>
          </c:cat>
          <c:val>
            <c:numRef>
              <c:f>Foglio1!$C$2:$C$5</c:f>
              <c:numCache>
                <c:formatCode>General</c:formatCode>
                <c:ptCount val="4"/>
                <c:pt idx="0">
                  <c:v>75</c:v>
                </c:pt>
                <c:pt idx="1">
                  <c:v>0</c:v>
                </c:pt>
                <c:pt idx="2">
                  <c:v>0</c:v>
                </c:pt>
                <c:pt idx="3">
                  <c:v>25</c:v>
                </c:pt>
              </c:numCache>
            </c:numRef>
          </c:val>
          <c:extLst>
            <c:ext xmlns:c16="http://schemas.microsoft.com/office/drawing/2014/chart" uri="{C3380CC4-5D6E-409C-BE32-E72D297353CC}">
              <c16:uniqueId val="{00000001-70EB-4A3F-9344-E5665304F40D}"/>
            </c:ext>
          </c:extLst>
        </c:ser>
        <c:ser>
          <c:idx val="2"/>
          <c:order val="2"/>
          <c:tx>
            <c:strRef>
              <c:f>Foglio1!$D$1</c:f>
              <c:strCache>
                <c:ptCount val="1"/>
                <c:pt idx="0">
                  <c:v>OPEN</c:v>
                </c:pt>
              </c:strCache>
            </c:strRef>
          </c:tx>
          <c:spPr>
            <a:solidFill>
              <a:schemeClr val="accent3"/>
            </a:solidFill>
            <a:ln>
              <a:noFill/>
            </a:ln>
            <a:effectLst/>
          </c:spPr>
          <c:invertIfNegative val="0"/>
          <c:cat>
            <c:strRef>
              <c:f>Foglio1!$A$2:$A$5</c:f>
              <c:strCache>
                <c:ptCount val="4"/>
                <c:pt idx="0">
                  <c:v>Esophagojejunostomy</c:v>
                </c:pt>
                <c:pt idx="1">
                  <c:v>Gastroduodenostomy</c:v>
                </c:pt>
                <c:pt idx="2">
                  <c:v>Gastrojejunostomy</c:v>
                </c:pt>
                <c:pt idx="3">
                  <c:v>Duodenal stump</c:v>
                </c:pt>
              </c:strCache>
            </c:strRef>
          </c:cat>
          <c:val>
            <c:numRef>
              <c:f>Foglio1!$D$2:$D$5</c:f>
              <c:numCache>
                <c:formatCode>General</c:formatCode>
                <c:ptCount val="4"/>
                <c:pt idx="0">
                  <c:v>36.4</c:v>
                </c:pt>
                <c:pt idx="1">
                  <c:v>9</c:v>
                </c:pt>
                <c:pt idx="2">
                  <c:v>18.2</c:v>
                </c:pt>
                <c:pt idx="3">
                  <c:v>36.4</c:v>
                </c:pt>
              </c:numCache>
            </c:numRef>
          </c:val>
          <c:extLst>
            <c:ext xmlns:c16="http://schemas.microsoft.com/office/drawing/2014/chart" uri="{C3380CC4-5D6E-409C-BE32-E72D297353CC}">
              <c16:uniqueId val="{00000002-70EB-4A3F-9344-E5665304F40D}"/>
            </c:ext>
          </c:extLst>
        </c:ser>
        <c:dLbls>
          <c:showLegendKey val="0"/>
          <c:showVal val="0"/>
          <c:showCatName val="0"/>
          <c:showSerName val="0"/>
          <c:showPercent val="0"/>
          <c:showBubbleSize val="0"/>
        </c:dLbls>
        <c:gapWidth val="150"/>
        <c:overlap val="100"/>
        <c:axId val="649360512"/>
        <c:axId val="530537392"/>
      </c:barChart>
      <c:catAx>
        <c:axId val="6493605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Arial" panose="020B0604020202020204" pitchFamily="34" charset="0"/>
                <a:ea typeface="+mn-ea"/>
                <a:cs typeface="Arial" panose="020B0604020202020204" pitchFamily="34" charset="0"/>
              </a:defRPr>
            </a:pPr>
            <a:endParaRPr lang="it-IT"/>
          </a:p>
        </c:txPr>
        <c:crossAx val="530537392"/>
        <c:crosses val="autoZero"/>
        <c:auto val="1"/>
        <c:lblAlgn val="ctr"/>
        <c:lblOffset val="100"/>
        <c:noMultiLvlLbl val="0"/>
      </c:catAx>
      <c:valAx>
        <c:axId val="530537392"/>
        <c:scaling>
          <c:orientation val="minMax"/>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649360512"/>
        <c:crosses val="autoZero"/>
        <c:crossBetween val="between"/>
      </c:valAx>
      <c:spPr>
        <a:noFill/>
        <a:ln>
          <a:noFill/>
        </a:ln>
        <a:effectLst/>
      </c:spPr>
    </c:plotArea>
    <c:legend>
      <c:legendPos val="b"/>
      <c:layout>
        <c:manualLayout>
          <c:xMode val="edge"/>
          <c:yMode val="edge"/>
          <c:x val="0"/>
          <c:y val="3.6414757334655122E-2"/>
          <c:w val="1"/>
          <c:h val="9.119479519329704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it-IT"/>
        </a:p>
      </c:txPr>
    </c:legend>
    <c:plotVisOnly val="1"/>
    <c:dispBlanksAs val="gap"/>
    <c:showDLblsOverMax val="0"/>
  </c:chart>
  <c:spPr>
    <a:noFill/>
    <a:ln>
      <a:noFill/>
    </a:ln>
    <a:effectLst/>
  </c:spPr>
  <c:txPr>
    <a:bodyPr/>
    <a:lstStyle/>
    <a:p>
      <a:pPr>
        <a:defRPr/>
      </a:pPr>
      <a:endParaRPr lang="it-IT"/>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r>
              <a:rPr lang="en-US"/>
              <a:t>Outcomes after Establish a Gastri Cancer Program - City of Hope Experience</a:t>
            </a:r>
            <a:endParaRPr lang="it-IT"/>
          </a:p>
        </p:txBody>
      </p:sp>
      <p:sp>
        <p:nvSpPr>
          <p:cNvPr id="3" name="Segnaposto data 2"/>
          <p:cNvSpPr>
            <a:spLocks noGrp="1"/>
          </p:cNvSpPr>
          <p:nvPr>
            <p:ph type="dt" sz="quarter" idx="1"/>
          </p:nvPr>
        </p:nvSpPr>
        <p:spPr>
          <a:xfrm>
            <a:off x="3814763" y="0"/>
            <a:ext cx="2919412" cy="495300"/>
          </a:xfrm>
          <a:prstGeom prst="rect">
            <a:avLst/>
          </a:prstGeom>
        </p:spPr>
        <p:txBody>
          <a:bodyPr vert="horz" lIns="91440" tIns="45720" rIns="91440" bIns="45720" rtlCol="0"/>
          <a:lstStyle>
            <a:lvl1pPr algn="r">
              <a:defRPr sz="1200"/>
            </a:lvl1pPr>
          </a:lstStyle>
          <a:p>
            <a:fld id="{BDCC8ACB-6028-4280-AEDA-7B47433B18FE}" type="datetimeFigureOut">
              <a:rPr lang="it-IT" smtClean="0"/>
              <a:t>18/04/2017</a:t>
            </a:fld>
            <a:endParaRPr lang="it-IT"/>
          </a:p>
        </p:txBody>
      </p:sp>
      <p:sp>
        <p:nvSpPr>
          <p:cNvPr id="4" name="Segnaposto piè di pagina 3"/>
          <p:cNvSpPr>
            <a:spLocks noGrp="1"/>
          </p:cNvSpPr>
          <p:nvPr>
            <p:ph type="ftr" sz="quarter" idx="2"/>
          </p:nvPr>
        </p:nvSpPr>
        <p:spPr>
          <a:xfrm>
            <a:off x="0" y="9374188"/>
            <a:ext cx="2919413" cy="495300"/>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14763" y="9374188"/>
            <a:ext cx="2919412" cy="495300"/>
          </a:xfrm>
          <a:prstGeom prst="rect">
            <a:avLst/>
          </a:prstGeom>
        </p:spPr>
        <p:txBody>
          <a:bodyPr vert="horz" lIns="91440" tIns="45720" rIns="91440" bIns="45720" rtlCol="0" anchor="b"/>
          <a:lstStyle>
            <a:lvl1pPr algn="r">
              <a:defRPr sz="1200"/>
            </a:lvl1pPr>
          </a:lstStyle>
          <a:p>
            <a:fld id="{B630D7B2-58C6-47D9-BD93-58AA3E4CB477}" type="slidenum">
              <a:rPr lang="it-IT" smtClean="0"/>
              <a:t>‹N›</a:t>
            </a:fld>
            <a:endParaRPr lang="it-IT"/>
          </a:p>
        </p:txBody>
      </p:sp>
    </p:spTree>
    <p:extLst>
      <p:ext uri="{BB962C8B-B14F-4D97-AF65-F5344CB8AC3E}">
        <p14:creationId xmlns:p14="http://schemas.microsoft.com/office/powerpoint/2010/main" val="3877683587"/>
      </p:ext>
    </p:extLst>
  </p:cSld>
  <p:clrMap bg1="lt1" tx1="dk1" bg2="lt2" tx2="dk2" accent1="accent1" accent2="accent2" accent3="accent3" accent4="accent4" accent5="accent5" accent6="accent6" hlink="hlink" folHlink="folHlink"/>
  <p:hf sldNum="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18831" cy="493474"/>
          </a:xfrm>
          <a:prstGeom prst="rect">
            <a:avLst/>
          </a:prstGeom>
        </p:spPr>
        <p:txBody>
          <a:bodyPr vert="horz" lIns="91440" tIns="45720" rIns="91440" bIns="45720" rtlCol="0"/>
          <a:lstStyle>
            <a:lvl1pPr algn="l">
              <a:defRPr sz="1200"/>
            </a:lvl1pPr>
          </a:lstStyle>
          <a:p>
            <a:r>
              <a:rPr lang="en-US"/>
              <a:t>Outcomes after Establish a Gastri Cancer Program - City of Hope Experience</a:t>
            </a:r>
            <a:endParaRPr lang="it-IT"/>
          </a:p>
        </p:txBody>
      </p:sp>
      <p:sp>
        <p:nvSpPr>
          <p:cNvPr id="3" name="Segnaposto data 2"/>
          <p:cNvSpPr>
            <a:spLocks noGrp="1"/>
          </p:cNvSpPr>
          <p:nvPr>
            <p:ph type="dt" idx="1"/>
          </p:nvPr>
        </p:nvSpPr>
        <p:spPr>
          <a:xfrm>
            <a:off x="3815373" y="0"/>
            <a:ext cx="2918831" cy="493474"/>
          </a:xfrm>
          <a:prstGeom prst="rect">
            <a:avLst/>
          </a:prstGeom>
        </p:spPr>
        <p:txBody>
          <a:bodyPr vert="horz" lIns="91440" tIns="45720" rIns="91440" bIns="45720" rtlCol="0"/>
          <a:lstStyle>
            <a:lvl1pPr algn="r">
              <a:defRPr sz="1200"/>
            </a:lvl1pPr>
          </a:lstStyle>
          <a:p>
            <a:fld id="{E3463BA8-582F-4BEB-822F-E4D91F31B5AF}" type="datetimeFigureOut">
              <a:rPr lang="it-IT" smtClean="0"/>
              <a:t>18/04/2017</a:t>
            </a:fld>
            <a:endParaRPr lang="it-IT"/>
          </a:p>
        </p:txBody>
      </p:sp>
      <p:sp>
        <p:nvSpPr>
          <p:cNvPr id="4" name="Segnaposto immagine diapositiva 3"/>
          <p:cNvSpPr>
            <a:spLocks noGrp="1" noRot="1" noChangeAspect="1"/>
          </p:cNvSpPr>
          <p:nvPr>
            <p:ph type="sldImg" idx="2"/>
          </p:nvPr>
        </p:nvSpPr>
        <p:spPr>
          <a:xfrm>
            <a:off x="900113" y="739775"/>
            <a:ext cx="4935537" cy="370205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73577" y="4688007"/>
            <a:ext cx="5388610" cy="4441270"/>
          </a:xfrm>
          <a:prstGeom prst="rect">
            <a:avLst/>
          </a:prstGeom>
        </p:spPr>
        <p:txBody>
          <a:bodyPr vert="horz" lIns="91440" tIns="45720" rIns="91440" bIns="45720" rtlCol="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9374301"/>
            <a:ext cx="2918831" cy="493474"/>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15373" y="9374301"/>
            <a:ext cx="2918831" cy="493474"/>
          </a:xfrm>
          <a:prstGeom prst="rect">
            <a:avLst/>
          </a:prstGeom>
        </p:spPr>
        <p:txBody>
          <a:bodyPr vert="horz" lIns="91440" tIns="45720" rIns="91440" bIns="45720" rtlCol="0" anchor="b"/>
          <a:lstStyle>
            <a:lvl1pPr algn="r">
              <a:defRPr sz="1200"/>
            </a:lvl1pPr>
          </a:lstStyle>
          <a:p>
            <a:fld id="{1514A395-0B77-400D-9650-FA6E56895DB1}" type="slidenum">
              <a:rPr lang="it-IT" smtClean="0"/>
              <a:t>‹N›</a:t>
            </a:fld>
            <a:endParaRPr lang="it-IT"/>
          </a:p>
        </p:txBody>
      </p:sp>
    </p:spTree>
    <p:extLst>
      <p:ext uri="{BB962C8B-B14F-4D97-AF65-F5344CB8AC3E}">
        <p14:creationId xmlns:p14="http://schemas.microsoft.com/office/powerpoint/2010/main" val="2788583705"/>
      </p:ext>
    </p:extLst>
  </p:cSld>
  <p:clrMap bg1="lt1" tx1="dk1" bg2="lt2" tx2="dk2" accent1="accent1" accent2="accent2" accent3="accent3" accent4="accent4" accent5="accent5" accent6="accent6" hlink="hlink" folHlink="folHlink"/>
  <p:hf sldNum="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it-IT" sz="1200" kern="1200" dirty="0">
              <a:solidFill>
                <a:schemeClr val="tx1"/>
              </a:solidFill>
              <a:effectLst/>
              <a:latin typeface="+mn-lt"/>
              <a:ea typeface="+mn-ea"/>
              <a:cs typeface="+mn-cs"/>
            </a:endParaRPr>
          </a:p>
        </p:txBody>
      </p:sp>
      <p:sp>
        <p:nvSpPr>
          <p:cNvPr id="4" name="Segnaposto intestazione 3"/>
          <p:cNvSpPr>
            <a:spLocks noGrp="1"/>
          </p:cNvSpPr>
          <p:nvPr>
            <p:ph type="hdr" sz="quarter" idx="10"/>
          </p:nvPr>
        </p:nvSpPr>
        <p:spPr/>
        <p:txBody>
          <a:bodyPr/>
          <a:lstStyle/>
          <a:p>
            <a:r>
              <a:rPr lang="en-US"/>
              <a:t>Outcomes after Establish a Gastri Cancer Program - City of Hope Experience</a:t>
            </a:r>
            <a:endParaRPr lang="it-IT"/>
          </a:p>
        </p:txBody>
      </p:sp>
    </p:spTree>
    <p:extLst>
      <p:ext uri="{BB962C8B-B14F-4D97-AF65-F5344CB8AC3E}">
        <p14:creationId xmlns:p14="http://schemas.microsoft.com/office/powerpoint/2010/main" val="11054847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sz="1200" kern="1200" dirty="0">
                <a:solidFill>
                  <a:schemeClr val="tx1"/>
                </a:solidFill>
                <a:effectLst/>
                <a:latin typeface="+mn-lt"/>
                <a:ea typeface="+mn-ea"/>
                <a:cs typeface="+mn-cs"/>
              </a:rPr>
              <a:t>This is the study’s flowchart. After the assessment of inclusion and exclusion criteria a total of 1026 patients were first selected. This sample underwent a matching analysis. Each patient’s propensity score was calculated by a multivariable logistic regression model using six covariates. Patients in the RG, LG and OG group were 1:1:2 matched by the closest propensity score on the logit scale. Finally, the matching analysis resulted in a total sample of 604 patients, 151 from RG group, 151 from LG group, 302 patients from OG group.  The successful matching permitted to obtain a homogeneous distribution of all patient’s characteristics, surgeries performed and stage of the disease.</a:t>
            </a:r>
          </a:p>
        </p:txBody>
      </p:sp>
      <p:sp>
        <p:nvSpPr>
          <p:cNvPr id="5" name="Segnaposto intestazione 4"/>
          <p:cNvSpPr>
            <a:spLocks noGrp="1"/>
          </p:cNvSpPr>
          <p:nvPr>
            <p:ph type="hdr" sz="quarter" idx="10"/>
          </p:nvPr>
        </p:nvSpPr>
        <p:spPr/>
        <p:txBody>
          <a:bodyPr/>
          <a:lstStyle/>
          <a:p>
            <a:r>
              <a:rPr lang="en-US"/>
              <a:t>Outcomes after Establish a Gastri Cancer Program - City of Hope Experience</a:t>
            </a:r>
            <a:endParaRPr lang="it-IT"/>
          </a:p>
        </p:txBody>
      </p:sp>
    </p:spTree>
    <p:extLst>
      <p:ext uri="{BB962C8B-B14F-4D97-AF65-F5344CB8AC3E}">
        <p14:creationId xmlns:p14="http://schemas.microsoft.com/office/powerpoint/2010/main" val="25061421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fontAlgn="ctr"/>
            <a:r>
              <a:rPr lang="en-US" sz="1200" kern="1200" dirty="0">
                <a:solidFill>
                  <a:schemeClr val="tx1"/>
                </a:solidFill>
                <a:effectLst/>
                <a:latin typeface="+mn-lt"/>
                <a:ea typeface="+mn-ea"/>
                <a:cs typeface="+mn-cs"/>
              </a:rPr>
              <a:t>As shown, no differences were found in all baseline patient characteristics and most of tumors were located in the lower third of the stomach. </a:t>
            </a:r>
            <a:endParaRPr lang="it-IT" sz="1200" kern="1200" dirty="0">
              <a:solidFill>
                <a:schemeClr val="tx1"/>
              </a:solidFill>
              <a:effectLst/>
              <a:latin typeface="+mn-lt"/>
              <a:ea typeface="+mn-ea"/>
              <a:cs typeface="+mn-cs"/>
            </a:endParaRPr>
          </a:p>
        </p:txBody>
      </p:sp>
      <p:sp>
        <p:nvSpPr>
          <p:cNvPr id="5" name="Segnaposto intestazione 4"/>
          <p:cNvSpPr>
            <a:spLocks noGrp="1"/>
          </p:cNvSpPr>
          <p:nvPr>
            <p:ph type="hdr" sz="quarter" idx="10"/>
          </p:nvPr>
        </p:nvSpPr>
        <p:spPr/>
        <p:txBody>
          <a:bodyPr/>
          <a:lstStyle/>
          <a:p>
            <a:r>
              <a:rPr lang="en-US"/>
              <a:t>Outcomes after Establish a Gastri Cancer Program - City of Hope Experience</a:t>
            </a:r>
            <a:endParaRPr lang="it-IT"/>
          </a:p>
        </p:txBody>
      </p:sp>
    </p:spTree>
    <p:extLst>
      <p:ext uri="{BB962C8B-B14F-4D97-AF65-F5344CB8AC3E}">
        <p14:creationId xmlns:p14="http://schemas.microsoft.com/office/powerpoint/2010/main" val="15428633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No significant differences were found in the pathological stage assessment and the proportion of patients with undifferentiated tumors was similar.</a:t>
            </a:r>
          </a:p>
        </p:txBody>
      </p:sp>
      <p:sp>
        <p:nvSpPr>
          <p:cNvPr id="5" name="Segnaposto intestazione 4"/>
          <p:cNvSpPr>
            <a:spLocks noGrp="1"/>
          </p:cNvSpPr>
          <p:nvPr>
            <p:ph type="hdr" sz="quarter" idx="10"/>
          </p:nvPr>
        </p:nvSpPr>
        <p:spPr/>
        <p:txBody>
          <a:bodyPr/>
          <a:lstStyle/>
          <a:p>
            <a:r>
              <a:rPr lang="en-US"/>
              <a:t>Outcomes after Establish a Gastri Cancer Program - City of Hope Experience</a:t>
            </a:r>
            <a:endParaRPr lang="it-IT"/>
          </a:p>
        </p:txBody>
      </p:sp>
    </p:spTree>
    <p:extLst>
      <p:ext uri="{BB962C8B-B14F-4D97-AF65-F5344CB8AC3E}">
        <p14:creationId xmlns:p14="http://schemas.microsoft.com/office/powerpoint/2010/main" val="28484011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sz="1200" kern="1200" dirty="0">
                <a:solidFill>
                  <a:schemeClr val="tx1"/>
                </a:solidFill>
                <a:effectLst/>
                <a:latin typeface="+mn-lt"/>
                <a:ea typeface="+mn-ea"/>
                <a:cs typeface="+mn-cs"/>
              </a:rPr>
              <a:t>All groups had a rate in favor of the distal gastrectomy with not statistically differences in reporting a D2 lymphadenectomy or regarding the type of reconstruction performed.</a:t>
            </a:r>
            <a:endParaRPr lang="it-IT" sz="1200" kern="1200" dirty="0">
              <a:solidFill>
                <a:schemeClr val="tx1"/>
              </a:solidFill>
              <a:effectLst/>
              <a:latin typeface="+mn-lt"/>
              <a:ea typeface="+mn-ea"/>
              <a:cs typeface="+mn-cs"/>
            </a:endParaRPr>
          </a:p>
        </p:txBody>
      </p:sp>
      <p:sp>
        <p:nvSpPr>
          <p:cNvPr id="5" name="Segnaposto intestazione 4"/>
          <p:cNvSpPr>
            <a:spLocks noGrp="1"/>
          </p:cNvSpPr>
          <p:nvPr>
            <p:ph type="hdr" sz="quarter" idx="10"/>
          </p:nvPr>
        </p:nvSpPr>
        <p:spPr/>
        <p:txBody>
          <a:bodyPr/>
          <a:lstStyle/>
          <a:p>
            <a:r>
              <a:rPr lang="en-US"/>
              <a:t>Outcomes after Establish a Gastri Cancer Program - City of Hope Experience</a:t>
            </a:r>
            <a:endParaRPr lang="it-IT"/>
          </a:p>
        </p:txBody>
      </p:sp>
    </p:spTree>
    <p:extLst>
      <p:ext uri="{BB962C8B-B14F-4D97-AF65-F5344CB8AC3E}">
        <p14:creationId xmlns:p14="http://schemas.microsoft.com/office/powerpoint/2010/main" val="41682001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sz="1200" kern="1200" dirty="0">
                <a:solidFill>
                  <a:schemeClr val="tx1"/>
                </a:solidFill>
                <a:effectLst/>
                <a:latin typeface="+mn-lt"/>
                <a:ea typeface="+mn-ea"/>
                <a:cs typeface="+mn-cs"/>
              </a:rPr>
              <a:t>The operative time was significantly longer in the RG than the other two groups. A statistical difference in favor of the OG was also observed when compared with the LG. A reduction in EBL resulted in favor of both of the minimally invasive approaches vs the OG and particularly slightly in favor of the LG when compared with the RG. Regarding the number of retrieved lymph nodes, MIS confirmed to guarantee an adequate number of nodes for pathological assessment with no significant difference with the open approach. No differences were found regarding intraoperative complications or the residual tumor status. The conversion rate was 5.3% in the LG and 4.6% in the RG with no significant difference.</a:t>
            </a:r>
            <a:endParaRPr lang="it-IT" sz="1200" kern="1200" dirty="0">
              <a:solidFill>
                <a:schemeClr val="tx1"/>
              </a:solidFill>
              <a:effectLst/>
              <a:latin typeface="+mn-lt"/>
              <a:ea typeface="+mn-ea"/>
              <a:cs typeface="+mn-cs"/>
            </a:endParaRPr>
          </a:p>
        </p:txBody>
      </p:sp>
      <p:sp>
        <p:nvSpPr>
          <p:cNvPr id="5" name="Segnaposto intestazione 4"/>
          <p:cNvSpPr>
            <a:spLocks noGrp="1"/>
          </p:cNvSpPr>
          <p:nvPr>
            <p:ph type="hdr" sz="quarter" idx="10"/>
          </p:nvPr>
        </p:nvSpPr>
        <p:spPr/>
        <p:txBody>
          <a:bodyPr/>
          <a:lstStyle/>
          <a:p>
            <a:r>
              <a:rPr lang="en-US"/>
              <a:t>Outcomes after Establish a Gastri Cancer Program - City of Hope Experience</a:t>
            </a:r>
            <a:endParaRPr lang="it-IT"/>
          </a:p>
        </p:txBody>
      </p:sp>
    </p:spTree>
    <p:extLst>
      <p:ext uri="{BB962C8B-B14F-4D97-AF65-F5344CB8AC3E}">
        <p14:creationId xmlns:p14="http://schemas.microsoft.com/office/powerpoint/2010/main" val="20257669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significantly shorter hospital stay was found in both of the MIS group vs the OG, without differences between the LG and RG.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All steps in the patients’ recovery status happened faster in both of the minimally invasive approaches than the open surgery. A small benefit was found to be significant in the minimally invasive groups vs the OG in intravenous analgesic discontinuation. The other outcomes showed a slight advantage in favor of minimally invasive surgery</a:t>
            </a:r>
          </a:p>
        </p:txBody>
      </p:sp>
      <p:sp>
        <p:nvSpPr>
          <p:cNvPr id="5" name="Segnaposto intestazione 4"/>
          <p:cNvSpPr>
            <a:spLocks noGrp="1"/>
          </p:cNvSpPr>
          <p:nvPr>
            <p:ph type="hdr" sz="quarter" idx="10"/>
          </p:nvPr>
        </p:nvSpPr>
        <p:spPr/>
        <p:txBody>
          <a:bodyPr/>
          <a:lstStyle/>
          <a:p>
            <a:r>
              <a:rPr lang="en-US"/>
              <a:t>Outcomes after Establish a Gastri Cancer Program - City of Hope Experience</a:t>
            </a:r>
            <a:endParaRPr lang="it-IT"/>
          </a:p>
        </p:txBody>
      </p:sp>
    </p:spTree>
    <p:extLst>
      <p:ext uri="{BB962C8B-B14F-4D97-AF65-F5344CB8AC3E}">
        <p14:creationId xmlns:p14="http://schemas.microsoft.com/office/powerpoint/2010/main" val="38942107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decrease in the number of patients experiencing postoperative complications was shown in both the robotic and laparoscopic group versus the open group, however this difference was not statistically significant. No differences were shown in surgical and non-surgical complications, as well as regarding the type of complication. Leakage, bleeding, and pancreatic fistula were the most observed surgical complications. Pneumonia and urinary were the most common medical complications. Majority of cases were low grade complications based on the </a:t>
            </a:r>
            <a:r>
              <a:rPr lang="en-US" sz="1200" kern="1200" dirty="0" err="1">
                <a:solidFill>
                  <a:schemeClr val="tx1"/>
                </a:solidFill>
                <a:effectLst/>
                <a:latin typeface="+mn-lt"/>
                <a:ea typeface="+mn-ea"/>
                <a:cs typeface="+mn-cs"/>
              </a:rPr>
              <a:t>Clavien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Dindo</a:t>
            </a:r>
            <a:r>
              <a:rPr lang="en-US" sz="1200" kern="1200" dirty="0">
                <a:solidFill>
                  <a:schemeClr val="tx1"/>
                </a:solidFill>
                <a:effectLst/>
                <a:latin typeface="+mn-lt"/>
                <a:ea typeface="+mn-ea"/>
                <a:cs typeface="+mn-cs"/>
              </a:rPr>
              <a:t> classification (76.9%, overall). The number of patients requiring reoperation did not differ among the three groups.</a:t>
            </a:r>
          </a:p>
        </p:txBody>
      </p:sp>
      <p:sp>
        <p:nvSpPr>
          <p:cNvPr id="5" name="Segnaposto intestazione 4"/>
          <p:cNvSpPr>
            <a:spLocks noGrp="1"/>
          </p:cNvSpPr>
          <p:nvPr>
            <p:ph type="hdr" sz="quarter" idx="10"/>
          </p:nvPr>
        </p:nvSpPr>
        <p:spPr/>
        <p:txBody>
          <a:bodyPr/>
          <a:lstStyle/>
          <a:p>
            <a:r>
              <a:rPr lang="en-US"/>
              <a:t>Outcomes after Establish a Gastri Cancer Program - City of Hope Experience</a:t>
            </a:r>
            <a:endParaRPr lang="it-IT"/>
          </a:p>
        </p:txBody>
      </p:sp>
    </p:spTree>
    <p:extLst>
      <p:ext uri="{BB962C8B-B14F-4D97-AF65-F5344CB8AC3E}">
        <p14:creationId xmlns:p14="http://schemas.microsoft.com/office/powerpoint/2010/main" val="10820413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Anastomotic leakage was the most relevant surgical complication. Therefore, further analysis is reported. No differences in the overall leakage rate was shown between groups, as well as the distribution by different sites. In 37% of all cases, a new surgery was required, while 63% of cases were managed conservatively. The leak-related reoperation rate did not differ among the three groups.</a:t>
            </a:r>
            <a:endParaRPr lang="it-IT" sz="1200" kern="1200" dirty="0">
              <a:solidFill>
                <a:schemeClr val="tx1"/>
              </a:solidFill>
              <a:effectLst/>
              <a:latin typeface="+mn-lt"/>
              <a:ea typeface="+mn-ea"/>
              <a:cs typeface="+mn-cs"/>
            </a:endParaRPr>
          </a:p>
        </p:txBody>
      </p:sp>
      <p:sp>
        <p:nvSpPr>
          <p:cNvPr id="4" name="Segnaposto intestazione 3"/>
          <p:cNvSpPr>
            <a:spLocks noGrp="1"/>
          </p:cNvSpPr>
          <p:nvPr>
            <p:ph type="hdr" sz="quarter" idx="10"/>
          </p:nvPr>
        </p:nvSpPr>
        <p:spPr/>
        <p:txBody>
          <a:bodyPr/>
          <a:lstStyle/>
          <a:p>
            <a:r>
              <a:rPr lang="en-US"/>
              <a:t>Outcomes after Establish a Gastri Cancer Program - City of Hope Experience</a:t>
            </a:r>
            <a:endParaRPr lang="it-IT"/>
          </a:p>
        </p:txBody>
      </p:sp>
    </p:spTree>
    <p:extLst>
      <p:ext uri="{BB962C8B-B14F-4D97-AF65-F5344CB8AC3E}">
        <p14:creationId xmlns:p14="http://schemas.microsoft.com/office/powerpoint/2010/main" val="29700592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Laparoscopic and robotic surgery, in this report, showed safety in ensuring oncological </a:t>
            </a:r>
            <a:r>
              <a:rPr lang="en-US" sz="1200" kern="1200" dirty="0" err="1">
                <a:solidFill>
                  <a:schemeClr val="tx1"/>
                </a:solidFill>
                <a:effectLst/>
                <a:latin typeface="+mn-lt"/>
                <a:ea typeface="+mn-ea"/>
                <a:cs typeface="+mn-cs"/>
              </a:rPr>
              <a:t>radicality</a:t>
            </a:r>
            <a:r>
              <a:rPr lang="en-US" sz="1200" kern="1200" dirty="0">
                <a:solidFill>
                  <a:schemeClr val="tx1"/>
                </a:solidFill>
                <a:effectLst/>
                <a:latin typeface="+mn-lt"/>
                <a:ea typeface="+mn-ea"/>
                <a:cs typeface="+mn-cs"/>
              </a:rPr>
              <a:t> with short hospitalization, benefits in all patients’ functional recovery steps and a lower trend in complications rates.</a:t>
            </a:r>
            <a:endParaRPr lang="it-IT" sz="1200" kern="1200" dirty="0">
              <a:solidFill>
                <a:schemeClr val="tx1"/>
              </a:solidFill>
              <a:effectLst/>
              <a:latin typeface="+mn-lt"/>
              <a:ea typeface="+mn-ea"/>
              <a:cs typeface="+mn-cs"/>
            </a:endParaRPr>
          </a:p>
        </p:txBody>
      </p:sp>
      <p:sp>
        <p:nvSpPr>
          <p:cNvPr id="4" name="Segnaposto intestazione 3"/>
          <p:cNvSpPr>
            <a:spLocks noGrp="1"/>
          </p:cNvSpPr>
          <p:nvPr>
            <p:ph type="hdr" sz="quarter" idx="10"/>
          </p:nvPr>
        </p:nvSpPr>
        <p:spPr/>
        <p:txBody>
          <a:bodyPr/>
          <a:lstStyle/>
          <a:p>
            <a:r>
              <a:rPr lang="en-US"/>
              <a:t>Outcomes after Establish a Gastri Cancer Program - City of Hope Experience</a:t>
            </a:r>
            <a:endParaRPr lang="it-IT"/>
          </a:p>
        </p:txBody>
      </p:sp>
    </p:spTree>
    <p:extLst>
      <p:ext uri="{BB962C8B-B14F-4D97-AF65-F5344CB8AC3E}">
        <p14:creationId xmlns:p14="http://schemas.microsoft.com/office/powerpoint/2010/main" val="3342556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relevant work of all involved centers has allowed for the collection of an impressive amount of data. This first analysis has confirmed the potential for a large registry as a tool able to investigate the various aspects of minimally invasive procedures with the opportunity of developing several sub-studies.</a:t>
            </a:r>
            <a:endParaRPr lang="it-IT" sz="1200" kern="1200" dirty="0">
              <a:solidFill>
                <a:schemeClr val="tx1"/>
              </a:solidFill>
              <a:effectLst/>
              <a:latin typeface="+mn-lt"/>
              <a:ea typeface="+mn-ea"/>
              <a:cs typeface="+mn-cs"/>
            </a:endParaRPr>
          </a:p>
        </p:txBody>
      </p:sp>
      <p:sp>
        <p:nvSpPr>
          <p:cNvPr id="4" name="Segnaposto intestazione 3"/>
          <p:cNvSpPr>
            <a:spLocks noGrp="1"/>
          </p:cNvSpPr>
          <p:nvPr>
            <p:ph type="hdr" sz="quarter" idx="10"/>
          </p:nvPr>
        </p:nvSpPr>
        <p:spPr/>
        <p:txBody>
          <a:bodyPr/>
          <a:lstStyle/>
          <a:p>
            <a:r>
              <a:rPr lang="en-US"/>
              <a:t>Outcomes after Establish a Gastri Cancer Program - City of Hope Experience</a:t>
            </a:r>
            <a:endParaRPr lang="it-IT"/>
          </a:p>
        </p:txBody>
      </p:sp>
    </p:spTree>
    <p:extLst>
      <p:ext uri="{BB962C8B-B14F-4D97-AF65-F5344CB8AC3E}">
        <p14:creationId xmlns:p14="http://schemas.microsoft.com/office/powerpoint/2010/main" val="16915668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Thank you Mr. Chairman. I would like to thank the Organizing Committee and his President that decided to give high visibility to our study. The IMIGASTRIC project is a multi-institutional study on gastric cancer developed to collect information on the surgical, clinical, and oncological features of patients undergoing gastrectomy with a robotic, laparoscopic, or open approach.</a:t>
            </a:r>
            <a:endParaRPr lang="it-IT" sz="1200" kern="1200" dirty="0">
              <a:solidFill>
                <a:schemeClr val="tx1"/>
              </a:solidFill>
              <a:effectLst/>
              <a:latin typeface="+mn-lt"/>
              <a:ea typeface="+mn-ea"/>
              <a:cs typeface="+mn-cs"/>
            </a:endParaRPr>
          </a:p>
        </p:txBody>
      </p:sp>
      <p:sp>
        <p:nvSpPr>
          <p:cNvPr id="4" name="Segnaposto intestazione 3"/>
          <p:cNvSpPr>
            <a:spLocks noGrp="1"/>
          </p:cNvSpPr>
          <p:nvPr>
            <p:ph type="hdr" sz="quarter" idx="10"/>
          </p:nvPr>
        </p:nvSpPr>
        <p:spPr/>
        <p:txBody>
          <a:bodyPr/>
          <a:lstStyle/>
          <a:p>
            <a:r>
              <a:rPr lang="en-US"/>
              <a:t>Outcomes after Establish a Gastri Cancer Program - City of Hope Experience</a:t>
            </a:r>
            <a:endParaRPr lang="it-IT"/>
          </a:p>
        </p:txBody>
      </p:sp>
    </p:spTree>
    <p:extLst>
      <p:ext uri="{BB962C8B-B14F-4D97-AF65-F5344CB8AC3E}">
        <p14:creationId xmlns:p14="http://schemas.microsoft.com/office/powerpoint/2010/main" val="39532551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sz="1200" kern="1200" dirty="0">
                <a:solidFill>
                  <a:schemeClr val="tx1"/>
                </a:solidFill>
                <a:effectLst/>
                <a:latin typeface="+mn-lt"/>
                <a:ea typeface="+mn-ea"/>
                <a:cs typeface="+mn-cs"/>
              </a:rPr>
              <a:t>Future developments of the project involve: the implementation and updating of data analysis. Subgroup studies by specific subjects of interest: advanced gastric cancer, long-term survival. Software implementation adding new tools for real-time online statistics and data extraction. Promoting new studies on interesting fields of investigation.</a:t>
            </a:r>
            <a:endParaRPr lang="it-IT" sz="1200" kern="1200" dirty="0">
              <a:solidFill>
                <a:schemeClr val="tx1"/>
              </a:solidFill>
              <a:effectLst/>
              <a:latin typeface="+mn-lt"/>
              <a:ea typeface="+mn-ea"/>
              <a:cs typeface="+mn-cs"/>
            </a:endParaRPr>
          </a:p>
        </p:txBody>
      </p:sp>
      <p:sp>
        <p:nvSpPr>
          <p:cNvPr id="4" name="Segnaposto intestazione 3"/>
          <p:cNvSpPr>
            <a:spLocks noGrp="1"/>
          </p:cNvSpPr>
          <p:nvPr>
            <p:ph type="hdr" sz="quarter" idx="10"/>
          </p:nvPr>
        </p:nvSpPr>
        <p:spPr/>
        <p:txBody>
          <a:bodyPr/>
          <a:lstStyle/>
          <a:p>
            <a:r>
              <a:rPr lang="en-US"/>
              <a:t>Outcomes after Establish a Gastri Cancer Program - City of Hope Experience</a:t>
            </a:r>
            <a:endParaRPr lang="it-IT"/>
          </a:p>
        </p:txBody>
      </p:sp>
    </p:spTree>
    <p:extLst>
      <p:ext uri="{BB962C8B-B14F-4D97-AF65-F5344CB8AC3E}">
        <p14:creationId xmlns:p14="http://schemas.microsoft.com/office/powerpoint/2010/main" val="36702136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sz="1200" kern="1200" dirty="0">
                <a:solidFill>
                  <a:schemeClr val="tx1"/>
                </a:solidFill>
                <a:effectLst/>
                <a:latin typeface="+mn-lt"/>
                <a:ea typeface="+mn-ea"/>
                <a:cs typeface="+mn-cs"/>
              </a:rPr>
              <a:t>During the last months, the </a:t>
            </a:r>
            <a:r>
              <a:rPr lang="en-US" sz="1200" kern="1200" dirty="0" err="1">
                <a:solidFill>
                  <a:schemeClr val="tx1"/>
                </a:solidFill>
                <a:effectLst/>
                <a:latin typeface="+mn-lt"/>
                <a:ea typeface="+mn-ea"/>
                <a:cs typeface="+mn-cs"/>
              </a:rPr>
              <a:t>Imigastric</a:t>
            </a:r>
            <a:r>
              <a:rPr lang="en-US" sz="1200" kern="1200" dirty="0">
                <a:solidFill>
                  <a:schemeClr val="tx1"/>
                </a:solidFill>
                <a:effectLst/>
                <a:latin typeface="+mn-lt"/>
                <a:ea typeface="+mn-ea"/>
                <a:cs typeface="+mn-cs"/>
              </a:rPr>
              <a:t> group has launched a prospective study with the aim to overcome the limitations of the present data collection. The ethics committee of the promoting center has already approved this study and patient enrollment is now open. Interested centers can join this prospective study.</a:t>
            </a:r>
            <a:endParaRPr lang="it-IT" sz="1200" kern="1200" dirty="0">
              <a:solidFill>
                <a:schemeClr val="tx1"/>
              </a:solidFill>
              <a:effectLst/>
              <a:latin typeface="+mn-lt"/>
              <a:ea typeface="+mn-ea"/>
              <a:cs typeface="+mn-cs"/>
            </a:endParaRPr>
          </a:p>
        </p:txBody>
      </p:sp>
      <p:sp>
        <p:nvSpPr>
          <p:cNvPr id="4" name="Segnaposto intestazione 3"/>
          <p:cNvSpPr>
            <a:spLocks noGrp="1"/>
          </p:cNvSpPr>
          <p:nvPr>
            <p:ph type="hdr" sz="quarter" idx="10"/>
          </p:nvPr>
        </p:nvSpPr>
        <p:spPr/>
        <p:txBody>
          <a:bodyPr/>
          <a:lstStyle/>
          <a:p>
            <a:r>
              <a:rPr lang="en-US"/>
              <a:t>Outcomes after Establish a Gastri Cancer Program - City of Hope Experience</a:t>
            </a:r>
            <a:endParaRPr lang="it-IT"/>
          </a:p>
        </p:txBody>
      </p:sp>
    </p:spTree>
    <p:extLst>
      <p:ext uri="{BB962C8B-B14F-4D97-AF65-F5344CB8AC3E}">
        <p14:creationId xmlns:p14="http://schemas.microsoft.com/office/powerpoint/2010/main" val="29602927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kern="1200" baseline="0" dirty="0">
                <a:solidFill>
                  <a:schemeClr val="tx1"/>
                </a:solidFill>
                <a:effectLst/>
                <a:latin typeface="Arial Black" panose="020B0A04020102020204" pitchFamily="34" charset="0"/>
                <a:ea typeface="+mn-ea"/>
                <a:cs typeface="+mn-cs"/>
              </a:rPr>
              <a:t>I would like to thank all the investigators and institutions involved in the IMIGASTRIC project and the project manager, Dr. </a:t>
            </a:r>
            <a:r>
              <a:rPr lang="en-US" sz="1000" b="0" i="0" kern="1200" baseline="0" dirty="0" err="1">
                <a:solidFill>
                  <a:schemeClr val="tx1"/>
                </a:solidFill>
                <a:effectLst/>
                <a:latin typeface="Arial Black" panose="020B0A04020102020204" pitchFamily="34" charset="0"/>
                <a:ea typeface="+mn-ea"/>
                <a:cs typeface="+mn-cs"/>
              </a:rPr>
              <a:t>Parisi</a:t>
            </a:r>
            <a:r>
              <a:rPr lang="en-US" sz="1000" b="0" i="0" kern="1200" baseline="0" dirty="0">
                <a:solidFill>
                  <a:schemeClr val="tx1"/>
                </a:solidFill>
                <a:effectLst/>
                <a:latin typeface="Arial Black" panose="020B0A04020102020204" pitchFamily="34" charset="0"/>
                <a:ea typeface="+mn-ea"/>
                <a:cs typeface="+mn-cs"/>
              </a:rPr>
              <a:t>. All of them have made great efforts to start the study and continue data entry.</a:t>
            </a:r>
            <a:endParaRPr lang="it-IT" sz="1000" b="0" i="0" kern="1200" baseline="0" dirty="0">
              <a:solidFill>
                <a:schemeClr val="tx1"/>
              </a:solidFill>
              <a:effectLst/>
              <a:latin typeface="Arial Black" panose="020B0A04020102020204" pitchFamily="34" charset="0"/>
              <a:ea typeface="+mn-ea"/>
              <a:cs typeface="+mn-cs"/>
            </a:endParaRPr>
          </a:p>
        </p:txBody>
      </p:sp>
      <p:sp>
        <p:nvSpPr>
          <p:cNvPr id="4" name="Segnaposto numero diapositiva 3"/>
          <p:cNvSpPr>
            <a:spLocks noGrp="1"/>
          </p:cNvSpPr>
          <p:nvPr>
            <p:ph type="sldNum" sz="quarter" idx="10"/>
          </p:nvPr>
        </p:nvSpPr>
        <p:spPr/>
        <p:txBody>
          <a:bodyPr/>
          <a:lstStyle/>
          <a:p>
            <a:fld id="{1514A395-0B77-400D-9650-FA6E56895DB1}" type="slidenum">
              <a:rPr lang="it-IT" smtClean="0"/>
              <a:t>22</a:t>
            </a:fld>
            <a:endParaRPr lang="it-IT"/>
          </a:p>
        </p:txBody>
      </p:sp>
    </p:spTree>
    <p:extLst>
      <p:ext uri="{BB962C8B-B14F-4D97-AF65-F5344CB8AC3E}">
        <p14:creationId xmlns:p14="http://schemas.microsoft.com/office/powerpoint/2010/main" val="40153947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it-IT" sz="1200" kern="1200" dirty="0">
              <a:solidFill>
                <a:schemeClr val="tx1"/>
              </a:solidFill>
              <a:effectLst/>
              <a:latin typeface="+mn-lt"/>
              <a:ea typeface="+mn-ea"/>
              <a:cs typeface="+mn-cs"/>
            </a:endParaRPr>
          </a:p>
        </p:txBody>
      </p:sp>
      <p:sp>
        <p:nvSpPr>
          <p:cNvPr id="4" name="Segnaposto numero diapositiva 3"/>
          <p:cNvSpPr>
            <a:spLocks noGrp="1"/>
          </p:cNvSpPr>
          <p:nvPr>
            <p:ph type="sldNum" sz="quarter" idx="10"/>
          </p:nvPr>
        </p:nvSpPr>
        <p:spPr/>
        <p:txBody>
          <a:bodyPr/>
          <a:lstStyle/>
          <a:p>
            <a:fld id="{1514A395-0B77-400D-9650-FA6E56895DB1}" type="slidenum">
              <a:rPr lang="it-IT" smtClean="0"/>
              <a:t>23</a:t>
            </a:fld>
            <a:endParaRPr lang="it-IT"/>
          </a:p>
        </p:txBody>
      </p:sp>
    </p:spTree>
    <p:extLst>
      <p:ext uri="{BB962C8B-B14F-4D97-AF65-F5344CB8AC3E}">
        <p14:creationId xmlns:p14="http://schemas.microsoft.com/office/powerpoint/2010/main" val="3174748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it-IT" sz="1200" kern="1200" dirty="0">
              <a:solidFill>
                <a:schemeClr val="tx1"/>
              </a:solidFill>
              <a:effectLst/>
              <a:latin typeface="+mn-lt"/>
              <a:ea typeface="+mn-ea"/>
              <a:cs typeface="+mn-cs"/>
            </a:endParaRPr>
          </a:p>
        </p:txBody>
      </p:sp>
      <p:sp>
        <p:nvSpPr>
          <p:cNvPr id="4" name="Segnaposto numero diapositiva 3"/>
          <p:cNvSpPr>
            <a:spLocks noGrp="1"/>
          </p:cNvSpPr>
          <p:nvPr>
            <p:ph type="sldNum" sz="quarter" idx="10"/>
          </p:nvPr>
        </p:nvSpPr>
        <p:spPr/>
        <p:txBody>
          <a:bodyPr/>
          <a:lstStyle/>
          <a:p>
            <a:fld id="{1514A395-0B77-400D-9650-FA6E56895DB1}" type="slidenum">
              <a:rPr lang="it-IT" smtClean="0"/>
              <a:t>24</a:t>
            </a:fld>
            <a:endParaRPr lang="it-IT"/>
          </a:p>
        </p:txBody>
      </p:sp>
    </p:spTree>
    <p:extLst>
      <p:ext uri="{BB962C8B-B14F-4D97-AF65-F5344CB8AC3E}">
        <p14:creationId xmlns:p14="http://schemas.microsoft.com/office/powerpoint/2010/main" val="41248286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You can obtain further information by visiting the study website: www.imigastric.com, where a form to contact the organizing secretariat and the coordinating staff is available.</a:t>
            </a:r>
            <a:endParaRPr lang="it-IT" sz="1200" kern="1200" dirty="0">
              <a:solidFill>
                <a:schemeClr val="tx1"/>
              </a:solidFill>
              <a:effectLst/>
              <a:latin typeface="+mn-lt"/>
              <a:ea typeface="+mn-ea"/>
              <a:cs typeface="+mn-cs"/>
            </a:endParaRPr>
          </a:p>
        </p:txBody>
      </p:sp>
      <p:sp>
        <p:nvSpPr>
          <p:cNvPr id="4" name="Segnaposto numero diapositiva 3"/>
          <p:cNvSpPr>
            <a:spLocks noGrp="1"/>
          </p:cNvSpPr>
          <p:nvPr>
            <p:ph type="sldNum" sz="quarter" idx="10"/>
          </p:nvPr>
        </p:nvSpPr>
        <p:spPr/>
        <p:txBody>
          <a:bodyPr/>
          <a:lstStyle/>
          <a:p>
            <a:fld id="{1514A395-0B77-400D-9650-FA6E56895DB1}" type="slidenum">
              <a:rPr lang="it-IT" smtClean="0"/>
              <a:t>25</a:t>
            </a:fld>
            <a:endParaRPr lang="it-IT"/>
          </a:p>
        </p:txBody>
      </p:sp>
    </p:spTree>
    <p:extLst>
      <p:ext uri="{BB962C8B-B14F-4D97-AF65-F5344CB8AC3E}">
        <p14:creationId xmlns:p14="http://schemas.microsoft.com/office/powerpoint/2010/main" val="31076218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sz="1200" kern="1200" dirty="0">
                <a:solidFill>
                  <a:schemeClr val="tx1"/>
                </a:solidFill>
                <a:effectLst/>
                <a:latin typeface="+mn-lt"/>
                <a:ea typeface="+mn-ea"/>
                <a:cs typeface="+mn-cs"/>
              </a:rPr>
              <a:t>The main objectives are to review data of gastric cancer patients, analyze outcomes of those underwent minimally invasive surgery and make a comparison with the open approach.</a:t>
            </a:r>
            <a:endParaRPr lang="it-IT" sz="1200" kern="1200" dirty="0">
              <a:solidFill>
                <a:schemeClr val="tx1"/>
              </a:solidFill>
              <a:effectLst/>
              <a:latin typeface="+mn-lt"/>
              <a:ea typeface="+mn-ea"/>
              <a:cs typeface="+mn-cs"/>
            </a:endParaRPr>
          </a:p>
        </p:txBody>
      </p:sp>
      <p:sp>
        <p:nvSpPr>
          <p:cNvPr id="5" name="Segnaposto intestazione 4"/>
          <p:cNvSpPr>
            <a:spLocks noGrp="1"/>
          </p:cNvSpPr>
          <p:nvPr>
            <p:ph type="hdr" sz="quarter" idx="10"/>
          </p:nvPr>
        </p:nvSpPr>
        <p:spPr/>
        <p:txBody>
          <a:bodyPr/>
          <a:lstStyle/>
          <a:p>
            <a:r>
              <a:rPr lang="en-US"/>
              <a:t>Outcomes after Establish a Gastri Cancer Program - City of Hope Experience</a:t>
            </a:r>
            <a:endParaRPr lang="it-IT"/>
          </a:p>
        </p:txBody>
      </p:sp>
    </p:spTree>
    <p:extLst>
      <p:ext uri="{BB962C8B-B14F-4D97-AF65-F5344CB8AC3E}">
        <p14:creationId xmlns:p14="http://schemas.microsoft.com/office/powerpoint/2010/main" val="5918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sz="1200" kern="1200" dirty="0">
                <a:solidFill>
                  <a:schemeClr val="tx1"/>
                </a:solidFill>
                <a:effectLst/>
                <a:latin typeface="+mn-lt"/>
                <a:ea typeface="+mn-ea"/>
                <a:cs typeface="+mn-cs"/>
              </a:rPr>
              <a:t>This is an ongoing multi-institutional observational retrospective cohort study comparing three treatment arms. A research group was first established in 2014 and after sharing a specific study protocol, data collection officially started at the end of 2015.</a:t>
            </a:r>
            <a:endParaRPr lang="it-IT" sz="1200" kern="1200" dirty="0">
              <a:solidFill>
                <a:schemeClr val="tx1"/>
              </a:solidFill>
              <a:effectLst/>
              <a:latin typeface="+mn-lt"/>
              <a:ea typeface="+mn-ea"/>
              <a:cs typeface="+mn-cs"/>
            </a:endParaRPr>
          </a:p>
        </p:txBody>
      </p:sp>
      <p:sp>
        <p:nvSpPr>
          <p:cNvPr id="5" name="Segnaposto intestazione 4"/>
          <p:cNvSpPr>
            <a:spLocks noGrp="1"/>
          </p:cNvSpPr>
          <p:nvPr>
            <p:ph type="hdr" sz="quarter" idx="10"/>
          </p:nvPr>
        </p:nvSpPr>
        <p:spPr/>
        <p:txBody>
          <a:bodyPr/>
          <a:lstStyle/>
          <a:p>
            <a:r>
              <a:rPr lang="en-US"/>
              <a:t>Outcomes after Establish a Gastri Cancer Program - City of Hope Experience</a:t>
            </a:r>
            <a:endParaRPr lang="it-IT"/>
          </a:p>
        </p:txBody>
      </p:sp>
    </p:spTree>
    <p:extLst>
      <p:ext uri="{BB962C8B-B14F-4D97-AF65-F5344CB8AC3E}">
        <p14:creationId xmlns:p14="http://schemas.microsoft.com/office/powerpoint/2010/main" val="11568498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sz="1200" kern="1200" dirty="0">
                <a:solidFill>
                  <a:schemeClr val="tx1"/>
                </a:solidFill>
                <a:effectLst/>
                <a:latin typeface="+mn-lt"/>
                <a:ea typeface="+mn-ea"/>
                <a:cs typeface="+mn-cs"/>
              </a:rPr>
              <a:t>We defined the following groups of comparison: Laparoscopic gastrectomy: patients underwent minimally invasive gastrectomy through traditional laparoscopic devices.</a:t>
            </a:r>
            <a:endParaRPr lang="it-IT"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Robotic gastrectomy: with the assistance of the “Da Vinci” robotic surgical system.</a:t>
            </a:r>
            <a:endParaRPr lang="it-IT"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Open gastrectomy: patients underwent traditional surgery.</a:t>
            </a:r>
            <a:endParaRPr lang="it-IT" sz="1200" kern="1200" dirty="0">
              <a:solidFill>
                <a:schemeClr val="tx1"/>
              </a:solidFill>
              <a:effectLst/>
              <a:latin typeface="+mn-lt"/>
              <a:ea typeface="+mn-ea"/>
              <a:cs typeface="+mn-cs"/>
            </a:endParaRPr>
          </a:p>
        </p:txBody>
      </p:sp>
      <p:sp>
        <p:nvSpPr>
          <p:cNvPr id="5" name="Segnaposto intestazione 4"/>
          <p:cNvSpPr>
            <a:spLocks noGrp="1"/>
          </p:cNvSpPr>
          <p:nvPr>
            <p:ph type="hdr" sz="quarter" idx="10"/>
          </p:nvPr>
        </p:nvSpPr>
        <p:spPr/>
        <p:txBody>
          <a:bodyPr/>
          <a:lstStyle/>
          <a:p>
            <a:r>
              <a:rPr lang="en-US"/>
              <a:t>Outcomes after Establish a Gastri Cancer Program - City of Hope Experience</a:t>
            </a:r>
            <a:endParaRPr lang="it-IT"/>
          </a:p>
        </p:txBody>
      </p:sp>
    </p:spTree>
    <p:extLst>
      <p:ext uri="{BB962C8B-B14F-4D97-AF65-F5344CB8AC3E}">
        <p14:creationId xmlns:p14="http://schemas.microsoft.com/office/powerpoint/2010/main" val="10694547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sz="1200" kern="1200" dirty="0">
                <a:solidFill>
                  <a:schemeClr val="tx1"/>
                </a:solidFill>
                <a:effectLst/>
                <a:latin typeface="+mn-lt"/>
                <a:ea typeface="+mn-ea"/>
                <a:cs typeface="+mn-cs"/>
              </a:rPr>
              <a:t>Data entry, based on inclusion and exclusion criteria, has been organized into six specific areas: Patient characteristics, Surgical procedure details, Tumor characteristics, Data concerning the postoperative period, Surgical complications, Details of oncological follow-up</a:t>
            </a:r>
            <a:endParaRPr lang="it-IT" sz="1200" kern="1200" dirty="0">
              <a:solidFill>
                <a:schemeClr val="tx1"/>
              </a:solidFill>
              <a:effectLst/>
              <a:latin typeface="+mn-lt"/>
              <a:ea typeface="+mn-ea"/>
              <a:cs typeface="+mn-cs"/>
            </a:endParaRPr>
          </a:p>
        </p:txBody>
      </p:sp>
      <p:sp>
        <p:nvSpPr>
          <p:cNvPr id="5" name="Segnaposto intestazione 4"/>
          <p:cNvSpPr>
            <a:spLocks noGrp="1"/>
          </p:cNvSpPr>
          <p:nvPr>
            <p:ph type="hdr" sz="quarter" idx="10"/>
          </p:nvPr>
        </p:nvSpPr>
        <p:spPr/>
        <p:txBody>
          <a:bodyPr/>
          <a:lstStyle/>
          <a:p>
            <a:r>
              <a:rPr lang="en-US"/>
              <a:t>Outcomes after Establish a Gastri Cancer Program - City of Hope Experience</a:t>
            </a:r>
            <a:endParaRPr lang="it-IT"/>
          </a:p>
        </p:txBody>
      </p:sp>
    </p:spTree>
    <p:extLst>
      <p:ext uri="{BB962C8B-B14F-4D97-AF65-F5344CB8AC3E}">
        <p14:creationId xmlns:p14="http://schemas.microsoft.com/office/powerpoint/2010/main" val="19919109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tailored Web-based software was developed to standardize data collection, expedite the creation of a shared database, and ensure the security of sensitive data. The purpose was to create an international registry with a high methodological quality. An IT instrument was created thanks to close cooperation with experts in software development. Among the main characteristics of the adopted software, there are: different levels of user profiles, each center has its own independent management, you can obtain statistics on your center, as well as on the overall database.</a:t>
            </a:r>
            <a:endParaRPr lang="it-IT" sz="1200" kern="1200" dirty="0">
              <a:solidFill>
                <a:schemeClr val="tx1"/>
              </a:solidFill>
              <a:effectLst/>
              <a:latin typeface="+mn-lt"/>
              <a:ea typeface="+mn-ea"/>
              <a:cs typeface="+mn-cs"/>
            </a:endParaRPr>
          </a:p>
        </p:txBody>
      </p:sp>
      <p:sp>
        <p:nvSpPr>
          <p:cNvPr id="4" name="Segnaposto intestazione 3"/>
          <p:cNvSpPr>
            <a:spLocks noGrp="1"/>
          </p:cNvSpPr>
          <p:nvPr>
            <p:ph type="hdr" sz="quarter" idx="10"/>
          </p:nvPr>
        </p:nvSpPr>
        <p:spPr/>
        <p:txBody>
          <a:bodyPr/>
          <a:lstStyle/>
          <a:p>
            <a:r>
              <a:rPr lang="en-US"/>
              <a:t>Outcomes after Establish a Gastri Cancer Program - City of Hope Experience</a:t>
            </a:r>
            <a:endParaRPr lang="it-IT"/>
          </a:p>
        </p:txBody>
      </p:sp>
    </p:spTree>
    <p:extLst>
      <p:ext uri="{BB962C8B-B14F-4D97-AF65-F5344CB8AC3E}">
        <p14:creationId xmlns:p14="http://schemas.microsoft.com/office/powerpoint/2010/main" val="16413170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Almost 4000 cases to date have been entered in the registry. The number is increasing thanks to the great efforts of the investigators, who are working with perseverance and passion to increase the patient sample. 64% of entered cases are from Asia, but over 1400 cases were collected by Western Institutions. About 2500 patients underwent a MIS approach.</a:t>
            </a:r>
            <a:endParaRPr lang="it-IT" sz="1200" kern="1200" dirty="0">
              <a:solidFill>
                <a:schemeClr val="tx1"/>
              </a:solidFill>
              <a:effectLst/>
              <a:latin typeface="+mn-lt"/>
              <a:ea typeface="+mn-ea"/>
              <a:cs typeface="+mn-cs"/>
            </a:endParaRPr>
          </a:p>
        </p:txBody>
      </p:sp>
      <p:sp>
        <p:nvSpPr>
          <p:cNvPr id="5" name="Segnaposto intestazione 4"/>
          <p:cNvSpPr>
            <a:spLocks noGrp="1"/>
          </p:cNvSpPr>
          <p:nvPr>
            <p:ph type="hdr" sz="quarter" idx="10"/>
          </p:nvPr>
        </p:nvSpPr>
        <p:spPr/>
        <p:txBody>
          <a:bodyPr/>
          <a:lstStyle/>
          <a:p>
            <a:r>
              <a:rPr lang="en-US"/>
              <a:t>Outcomes after Establish a Gastri Cancer Program - City of Hope Experience</a:t>
            </a:r>
            <a:endParaRPr lang="it-IT"/>
          </a:p>
        </p:txBody>
      </p:sp>
    </p:spTree>
    <p:extLst>
      <p:ext uri="{BB962C8B-B14F-4D97-AF65-F5344CB8AC3E}">
        <p14:creationId xmlns:p14="http://schemas.microsoft.com/office/powerpoint/2010/main" val="12948822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June 2016 we decided to perform a first study using data from the IMIGASTRIC database, containing at that time a total of 1386 cases.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It is a great pleasure to give here a presentation on this first work. In this report, we performed a comparison regarding operative results, postoperative recovery, and complications.</a:t>
            </a:r>
            <a:endParaRPr lang="it-IT"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5" name="Segnaposto intestazione 4"/>
          <p:cNvSpPr>
            <a:spLocks noGrp="1"/>
          </p:cNvSpPr>
          <p:nvPr>
            <p:ph type="hdr" sz="quarter" idx="10"/>
          </p:nvPr>
        </p:nvSpPr>
        <p:spPr/>
        <p:txBody>
          <a:bodyPr/>
          <a:lstStyle/>
          <a:p>
            <a:r>
              <a:rPr lang="en-US"/>
              <a:t>Outcomes after Establish a Gastri Cancer Program - City of Hope Experience</a:t>
            </a:r>
            <a:endParaRPr lang="it-IT"/>
          </a:p>
        </p:txBody>
      </p:sp>
    </p:spTree>
    <p:extLst>
      <p:ext uri="{BB962C8B-B14F-4D97-AF65-F5344CB8AC3E}">
        <p14:creationId xmlns:p14="http://schemas.microsoft.com/office/powerpoint/2010/main" val="3621991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DA878107-7B6E-453C-A694-80EC9FD43BF5}" type="datetimeFigureOut">
              <a:rPr lang="it-IT" smtClean="0"/>
              <a:t>18/04/2017</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6730CF9A-91D0-43B7-AF6F-5E108D9216F7}" type="slidenum">
              <a:rPr lang="it-IT" smtClean="0"/>
              <a:t>‹N›</a:t>
            </a:fld>
            <a:endParaRPr lang="it-IT" dirty="0"/>
          </a:p>
        </p:txBody>
      </p:sp>
    </p:spTree>
    <p:extLst>
      <p:ext uri="{BB962C8B-B14F-4D97-AF65-F5344CB8AC3E}">
        <p14:creationId xmlns:p14="http://schemas.microsoft.com/office/powerpoint/2010/main" val="18553449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DA878107-7B6E-453C-A694-80EC9FD43BF5}" type="datetimeFigureOut">
              <a:rPr lang="it-IT" smtClean="0"/>
              <a:t>18/04/2017</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6730CF9A-91D0-43B7-AF6F-5E108D9216F7}" type="slidenum">
              <a:rPr lang="it-IT" smtClean="0"/>
              <a:t>‹N›</a:t>
            </a:fld>
            <a:endParaRPr lang="it-IT" dirty="0"/>
          </a:p>
        </p:txBody>
      </p:sp>
    </p:spTree>
    <p:extLst>
      <p:ext uri="{BB962C8B-B14F-4D97-AF65-F5344CB8AC3E}">
        <p14:creationId xmlns:p14="http://schemas.microsoft.com/office/powerpoint/2010/main" val="41592293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DA878107-7B6E-453C-A694-80EC9FD43BF5}" type="datetimeFigureOut">
              <a:rPr lang="it-IT" smtClean="0"/>
              <a:t>18/04/2017</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6730CF9A-91D0-43B7-AF6F-5E108D9216F7}" type="slidenum">
              <a:rPr lang="it-IT" smtClean="0"/>
              <a:t>‹N›</a:t>
            </a:fld>
            <a:endParaRPr lang="it-IT" dirty="0"/>
          </a:p>
        </p:txBody>
      </p:sp>
    </p:spTree>
    <p:extLst>
      <p:ext uri="{BB962C8B-B14F-4D97-AF65-F5344CB8AC3E}">
        <p14:creationId xmlns:p14="http://schemas.microsoft.com/office/powerpoint/2010/main" val="29630687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DA878107-7B6E-453C-A694-80EC9FD43BF5}" type="datetimeFigureOut">
              <a:rPr lang="it-IT" smtClean="0"/>
              <a:t>18/04/2017</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6730CF9A-91D0-43B7-AF6F-5E108D9216F7}" type="slidenum">
              <a:rPr lang="it-IT" smtClean="0"/>
              <a:t>‹N›</a:t>
            </a:fld>
            <a:endParaRPr lang="it-IT" dirty="0"/>
          </a:p>
        </p:txBody>
      </p:sp>
    </p:spTree>
    <p:extLst>
      <p:ext uri="{BB962C8B-B14F-4D97-AF65-F5344CB8AC3E}">
        <p14:creationId xmlns:p14="http://schemas.microsoft.com/office/powerpoint/2010/main" val="7898773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DA878107-7B6E-453C-A694-80EC9FD43BF5}" type="datetimeFigureOut">
              <a:rPr lang="it-IT" smtClean="0"/>
              <a:t>18/04/2017</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6730CF9A-91D0-43B7-AF6F-5E108D9216F7}" type="slidenum">
              <a:rPr lang="it-IT" smtClean="0"/>
              <a:t>‹N›</a:t>
            </a:fld>
            <a:endParaRPr lang="it-IT" dirty="0"/>
          </a:p>
        </p:txBody>
      </p:sp>
    </p:spTree>
    <p:extLst>
      <p:ext uri="{BB962C8B-B14F-4D97-AF65-F5344CB8AC3E}">
        <p14:creationId xmlns:p14="http://schemas.microsoft.com/office/powerpoint/2010/main" val="8624873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DA878107-7B6E-453C-A694-80EC9FD43BF5}" type="datetimeFigureOut">
              <a:rPr lang="it-IT" smtClean="0"/>
              <a:t>18/04/2017</a:t>
            </a:fld>
            <a:endParaRPr lang="it-IT" dirty="0"/>
          </a:p>
        </p:txBody>
      </p:sp>
      <p:sp>
        <p:nvSpPr>
          <p:cNvPr id="6" name="Segnaposto piè di pagina 5"/>
          <p:cNvSpPr>
            <a:spLocks noGrp="1"/>
          </p:cNvSpPr>
          <p:nvPr>
            <p:ph type="ftr" sz="quarter" idx="11"/>
          </p:nvPr>
        </p:nvSpPr>
        <p:spPr/>
        <p:txBody>
          <a:bodyPr/>
          <a:lstStyle/>
          <a:p>
            <a:endParaRPr lang="it-IT" dirty="0"/>
          </a:p>
        </p:txBody>
      </p:sp>
      <p:sp>
        <p:nvSpPr>
          <p:cNvPr id="7" name="Segnaposto numero diapositiva 6"/>
          <p:cNvSpPr>
            <a:spLocks noGrp="1"/>
          </p:cNvSpPr>
          <p:nvPr>
            <p:ph type="sldNum" sz="quarter" idx="12"/>
          </p:nvPr>
        </p:nvSpPr>
        <p:spPr/>
        <p:txBody>
          <a:bodyPr/>
          <a:lstStyle/>
          <a:p>
            <a:fld id="{6730CF9A-91D0-43B7-AF6F-5E108D9216F7}" type="slidenum">
              <a:rPr lang="it-IT" smtClean="0"/>
              <a:t>‹N›</a:t>
            </a:fld>
            <a:endParaRPr lang="it-IT" dirty="0"/>
          </a:p>
        </p:txBody>
      </p:sp>
    </p:spTree>
    <p:extLst>
      <p:ext uri="{BB962C8B-B14F-4D97-AF65-F5344CB8AC3E}">
        <p14:creationId xmlns:p14="http://schemas.microsoft.com/office/powerpoint/2010/main" val="2576132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DA878107-7B6E-453C-A694-80EC9FD43BF5}" type="datetimeFigureOut">
              <a:rPr lang="it-IT" smtClean="0"/>
              <a:t>18/04/2017</a:t>
            </a:fld>
            <a:endParaRPr lang="it-IT" dirty="0"/>
          </a:p>
        </p:txBody>
      </p:sp>
      <p:sp>
        <p:nvSpPr>
          <p:cNvPr id="8" name="Segnaposto piè di pagina 7"/>
          <p:cNvSpPr>
            <a:spLocks noGrp="1"/>
          </p:cNvSpPr>
          <p:nvPr>
            <p:ph type="ftr" sz="quarter" idx="11"/>
          </p:nvPr>
        </p:nvSpPr>
        <p:spPr/>
        <p:txBody>
          <a:bodyPr/>
          <a:lstStyle/>
          <a:p>
            <a:endParaRPr lang="it-IT" dirty="0"/>
          </a:p>
        </p:txBody>
      </p:sp>
      <p:sp>
        <p:nvSpPr>
          <p:cNvPr id="9" name="Segnaposto numero diapositiva 8"/>
          <p:cNvSpPr>
            <a:spLocks noGrp="1"/>
          </p:cNvSpPr>
          <p:nvPr>
            <p:ph type="sldNum" sz="quarter" idx="12"/>
          </p:nvPr>
        </p:nvSpPr>
        <p:spPr/>
        <p:txBody>
          <a:bodyPr/>
          <a:lstStyle/>
          <a:p>
            <a:fld id="{6730CF9A-91D0-43B7-AF6F-5E108D9216F7}" type="slidenum">
              <a:rPr lang="it-IT" smtClean="0"/>
              <a:t>‹N›</a:t>
            </a:fld>
            <a:endParaRPr lang="it-IT" dirty="0"/>
          </a:p>
        </p:txBody>
      </p:sp>
    </p:spTree>
    <p:extLst>
      <p:ext uri="{BB962C8B-B14F-4D97-AF65-F5344CB8AC3E}">
        <p14:creationId xmlns:p14="http://schemas.microsoft.com/office/powerpoint/2010/main" val="2236742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DA878107-7B6E-453C-A694-80EC9FD43BF5}" type="datetimeFigureOut">
              <a:rPr lang="it-IT" smtClean="0"/>
              <a:t>18/04/2017</a:t>
            </a:fld>
            <a:endParaRPr lang="it-IT" dirty="0"/>
          </a:p>
        </p:txBody>
      </p:sp>
      <p:sp>
        <p:nvSpPr>
          <p:cNvPr id="4" name="Segnaposto piè di pagina 3"/>
          <p:cNvSpPr>
            <a:spLocks noGrp="1"/>
          </p:cNvSpPr>
          <p:nvPr>
            <p:ph type="ftr" sz="quarter" idx="11"/>
          </p:nvPr>
        </p:nvSpPr>
        <p:spPr/>
        <p:txBody>
          <a:bodyPr/>
          <a:lstStyle/>
          <a:p>
            <a:endParaRPr lang="it-IT" dirty="0"/>
          </a:p>
        </p:txBody>
      </p:sp>
      <p:sp>
        <p:nvSpPr>
          <p:cNvPr id="5" name="Segnaposto numero diapositiva 4"/>
          <p:cNvSpPr>
            <a:spLocks noGrp="1"/>
          </p:cNvSpPr>
          <p:nvPr>
            <p:ph type="sldNum" sz="quarter" idx="12"/>
          </p:nvPr>
        </p:nvSpPr>
        <p:spPr/>
        <p:txBody>
          <a:bodyPr/>
          <a:lstStyle/>
          <a:p>
            <a:fld id="{6730CF9A-91D0-43B7-AF6F-5E108D9216F7}" type="slidenum">
              <a:rPr lang="it-IT" smtClean="0"/>
              <a:t>‹N›</a:t>
            </a:fld>
            <a:endParaRPr lang="it-IT" dirty="0"/>
          </a:p>
        </p:txBody>
      </p:sp>
    </p:spTree>
    <p:extLst>
      <p:ext uri="{BB962C8B-B14F-4D97-AF65-F5344CB8AC3E}">
        <p14:creationId xmlns:p14="http://schemas.microsoft.com/office/powerpoint/2010/main" val="9061498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DA878107-7B6E-453C-A694-80EC9FD43BF5}" type="datetimeFigureOut">
              <a:rPr lang="it-IT" smtClean="0"/>
              <a:t>18/04/2017</a:t>
            </a:fld>
            <a:endParaRPr lang="it-IT" dirty="0"/>
          </a:p>
        </p:txBody>
      </p:sp>
      <p:sp>
        <p:nvSpPr>
          <p:cNvPr id="3" name="Segnaposto piè di pagina 2"/>
          <p:cNvSpPr>
            <a:spLocks noGrp="1"/>
          </p:cNvSpPr>
          <p:nvPr>
            <p:ph type="ftr" sz="quarter" idx="11"/>
          </p:nvPr>
        </p:nvSpPr>
        <p:spPr/>
        <p:txBody>
          <a:bodyPr/>
          <a:lstStyle/>
          <a:p>
            <a:endParaRPr lang="it-IT" dirty="0"/>
          </a:p>
        </p:txBody>
      </p:sp>
      <p:sp>
        <p:nvSpPr>
          <p:cNvPr id="4" name="Segnaposto numero diapositiva 3"/>
          <p:cNvSpPr>
            <a:spLocks noGrp="1"/>
          </p:cNvSpPr>
          <p:nvPr>
            <p:ph type="sldNum" sz="quarter" idx="12"/>
          </p:nvPr>
        </p:nvSpPr>
        <p:spPr/>
        <p:txBody>
          <a:bodyPr/>
          <a:lstStyle/>
          <a:p>
            <a:fld id="{6730CF9A-91D0-43B7-AF6F-5E108D9216F7}" type="slidenum">
              <a:rPr lang="it-IT" smtClean="0"/>
              <a:t>‹N›</a:t>
            </a:fld>
            <a:endParaRPr lang="it-IT" dirty="0"/>
          </a:p>
        </p:txBody>
      </p:sp>
    </p:spTree>
    <p:extLst>
      <p:ext uri="{BB962C8B-B14F-4D97-AF65-F5344CB8AC3E}">
        <p14:creationId xmlns:p14="http://schemas.microsoft.com/office/powerpoint/2010/main" val="37377203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DA878107-7B6E-453C-A694-80EC9FD43BF5}" type="datetimeFigureOut">
              <a:rPr lang="it-IT" smtClean="0"/>
              <a:t>18/04/2017</a:t>
            </a:fld>
            <a:endParaRPr lang="it-IT" dirty="0"/>
          </a:p>
        </p:txBody>
      </p:sp>
      <p:sp>
        <p:nvSpPr>
          <p:cNvPr id="6" name="Segnaposto piè di pagina 5"/>
          <p:cNvSpPr>
            <a:spLocks noGrp="1"/>
          </p:cNvSpPr>
          <p:nvPr>
            <p:ph type="ftr" sz="quarter" idx="11"/>
          </p:nvPr>
        </p:nvSpPr>
        <p:spPr/>
        <p:txBody>
          <a:bodyPr/>
          <a:lstStyle/>
          <a:p>
            <a:endParaRPr lang="it-IT" dirty="0"/>
          </a:p>
        </p:txBody>
      </p:sp>
      <p:sp>
        <p:nvSpPr>
          <p:cNvPr id="7" name="Segnaposto numero diapositiva 6"/>
          <p:cNvSpPr>
            <a:spLocks noGrp="1"/>
          </p:cNvSpPr>
          <p:nvPr>
            <p:ph type="sldNum" sz="quarter" idx="12"/>
          </p:nvPr>
        </p:nvSpPr>
        <p:spPr/>
        <p:txBody>
          <a:bodyPr/>
          <a:lstStyle/>
          <a:p>
            <a:fld id="{6730CF9A-91D0-43B7-AF6F-5E108D9216F7}" type="slidenum">
              <a:rPr lang="it-IT" smtClean="0"/>
              <a:t>‹N›</a:t>
            </a:fld>
            <a:endParaRPr lang="it-IT" dirty="0"/>
          </a:p>
        </p:txBody>
      </p:sp>
    </p:spTree>
    <p:extLst>
      <p:ext uri="{BB962C8B-B14F-4D97-AF65-F5344CB8AC3E}">
        <p14:creationId xmlns:p14="http://schemas.microsoft.com/office/powerpoint/2010/main" val="4041815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dirty="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DA878107-7B6E-453C-A694-80EC9FD43BF5}" type="datetimeFigureOut">
              <a:rPr lang="it-IT" smtClean="0"/>
              <a:t>18/04/2017</a:t>
            </a:fld>
            <a:endParaRPr lang="it-IT" dirty="0"/>
          </a:p>
        </p:txBody>
      </p:sp>
      <p:sp>
        <p:nvSpPr>
          <p:cNvPr id="6" name="Segnaposto piè di pagina 5"/>
          <p:cNvSpPr>
            <a:spLocks noGrp="1"/>
          </p:cNvSpPr>
          <p:nvPr>
            <p:ph type="ftr" sz="quarter" idx="11"/>
          </p:nvPr>
        </p:nvSpPr>
        <p:spPr/>
        <p:txBody>
          <a:bodyPr/>
          <a:lstStyle/>
          <a:p>
            <a:endParaRPr lang="it-IT" dirty="0"/>
          </a:p>
        </p:txBody>
      </p:sp>
      <p:sp>
        <p:nvSpPr>
          <p:cNvPr id="7" name="Segnaposto numero diapositiva 6"/>
          <p:cNvSpPr>
            <a:spLocks noGrp="1"/>
          </p:cNvSpPr>
          <p:nvPr>
            <p:ph type="sldNum" sz="quarter" idx="12"/>
          </p:nvPr>
        </p:nvSpPr>
        <p:spPr/>
        <p:txBody>
          <a:bodyPr/>
          <a:lstStyle/>
          <a:p>
            <a:fld id="{6730CF9A-91D0-43B7-AF6F-5E108D9216F7}" type="slidenum">
              <a:rPr lang="it-IT" smtClean="0"/>
              <a:t>‹N›</a:t>
            </a:fld>
            <a:endParaRPr lang="it-IT" dirty="0"/>
          </a:p>
        </p:txBody>
      </p:sp>
    </p:spTree>
    <p:extLst>
      <p:ext uri="{BB962C8B-B14F-4D97-AF65-F5344CB8AC3E}">
        <p14:creationId xmlns:p14="http://schemas.microsoft.com/office/powerpoint/2010/main" val="38113645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878107-7B6E-453C-A694-80EC9FD43BF5}" type="datetimeFigureOut">
              <a:rPr lang="it-IT" smtClean="0"/>
              <a:t>18/04/2017</a:t>
            </a:fld>
            <a:endParaRPr lang="it-IT" dirty="0"/>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dirty="0"/>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30CF9A-91D0-43B7-AF6F-5E108D9216F7}" type="slidenum">
              <a:rPr lang="it-IT" smtClean="0"/>
              <a:t>‹N›</a:t>
            </a:fld>
            <a:endParaRPr lang="it-IT" dirty="0"/>
          </a:p>
        </p:txBody>
      </p:sp>
    </p:spTree>
    <p:extLst>
      <p:ext uri="{BB962C8B-B14F-4D97-AF65-F5344CB8AC3E}">
        <p14:creationId xmlns:p14="http://schemas.microsoft.com/office/powerpoint/2010/main" val="28909688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chart" Target="../charts/chart5.xml"/><Relationship Id="rId4" Type="http://schemas.openxmlformats.org/officeDocument/2006/relationships/chart" Target="../charts/chart4.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4.png"/><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24.jpg"/><Relationship Id="rId5" Type="http://schemas.openxmlformats.org/officeDocument/2006/relationships/image" Target="../media/image4.png"/><Relationship Id="rId4" Type="http://schemas.openxmlformats.org/officeDocument/2006/relationships/image" Target="../media/image23.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4.png"/><Relationship Id="rId7"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jp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chart" Target="../charts/chart2.xml"/><Relationship Id="rId4" Type="http://schemas.openxmlformats.org/officeDocument/2006/relationships/chart" Target="../charts/char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5.jp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p:cNvSpPr/>
          <p:nvPr/>
        </p:nvSpPr>
        <p:spPr>
          <a:xfrm>
            <a:off x="3" y="5373216"/>
            <a:ext cx="9143999" cy="151216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72858">
              <a:defRPr/>
            </a:pPr>
            <a:r>
              <a:rPr lang="en-US" spc="160" dirty="0">
                <a:ln>
                  <a:solidFill>
                    <a:schemeClr val="bg1"/>
                  </a:solidFill>
                  <a:prstDash val="solid"/>
                </a:ln>
                <a:solidFill>
                  <a:schemeClr val="bg1"/>
                </a:solidFill>
                <a:latin typeface="Arial" panose="020B0604020202020204" pitchFamily="34" charset="0"/>
                <a:cs typeface="Arial" panose="020B0604020202020204" pitchFamily="34" charset="0"/>
              </a:rPr>
              <a:t>Jacopo Desiderio, MD</a:t>
            </a:r>
          </a:p>
          <a:p>
            <a:pPr algn="ctr" eaLnBrk="0" fontAlgn="base" hangingPunct="0">
              <a:spcBef>
                <a:spcPct val="0"/>
              </a:spcBef>
              <a:spcAft>
                <a:spcPct val="0"/>
              </a:spcAft>
            </a:pPr>
            <a:endParaRPr lang="it-IT" altLang="it-IT" spc="160" dirty="0">
              <a:ln>
                <a:solidFill>
                  <a:schemeClr val="bg1"/>
                </a:solidFill>
                <a:prstDash val="solid"/>
              </a:ln>
              <a:solidFill>
                <a:schemeClr val="bg1"/>
              </a:solidFill>
              <a:latin typeface="Arial" panose="020B0604020202020204" pitchFamily="34" charset="0"/>
              <a:cs typeface="Arial" panose="020B0604020202020204" pitchFamily="34" charset="0"/>
            </a:endParaRPr>
          </a:p>
          <a:p>
            <a:pPr algn="ctr" defTabSz="914400" eaLnBrk="0" fontAlgn="base" hangingPunct="0">
              <a:spcBef>
                <a:spcPct val="0"/>
              </a:spcBef>
              <a:spcAft>
                <a:spcPct val="0"/>
              </a:spcAft>
            </a:pPr>
            <a:r>
              <a:rPr lang="it-IT" altLang="it-IT" sz="1600" spc="160" dirty="0" err="1">
                <a:ln>
                  <a:solidFill>
                    <a:schemeClr val="bg1"/>
                  </a:solidFill>
                  <a:prstDash val="solid"/>
                </a:ln>
                <a:solidFill>
                  <a:schemeClr val="bg1"/>
                </a:solidFill>
                <a:latin typeface="Arial" panose="020B0604020202020204" pitchFamily="34" charset="0"/>
                <a:cs typeface="Arial" panose="020B0604020202020204" pitchFamily="34" charset="0"/>
              </a:rPr>
              <a:t>Department</a:t>
            </a:r>
            <a:r>
              <a:rPr lang="it-IT" altLang="it-IT" sz="1600" spc="160" dirty="0">
                <a:ln>
                  <a:solidFill>
                    <a:schemeClr val="bg1"/>
                  </a:solidFill>
                  <a:prstDash val="solid"/>
                </a:ln>
                <a:solidFill>
                  <a:schemeClr val="bg1"/>
                </a:solidFill>
                <a:latin typeface="Arial" panose="020B0604020202020204" pitchFamily="34" charset="0"/>
                <a:cs typeface="Arial" panose="020B0604020202020204" pitchFamily="34" charset="0"/>
              </a:rPr>
              <a:t> of Digestive </a:t>
            </a:r>
            <a:r>
              <a:rPr lang="it-IT" altLang="it-IT" sz="1600" spc="160" dirty="0" err="1">
                <a:ln>
                  <a:solidFill>
                    <a:schemeClr val="bg1"/>
                  </a:solidFill>
                  <a:prstDash val="solid"/>
                </a:ln>
                <a:solidFill>
                  <a:schemeClr val="bg1"/>
                </a:solidFill>
                <a:latin typeface="Arial" panose="020B0604020202020204" pitchFamily="34" charset="0"/>
                <a:cs typeface="Arial" panose="020B0604020202020204" pitchFamily="34" charset="0"/>
              </a:rPr>
              <a:t>Surgery</a:t>
            </a:r>
            <a:endParaRPr lang="it-IT" altLang="it-IT" sz="1600" spc="160" dirty="0">
              <a:ln>
                <a:solidFill>
                  <a:schemeClr val="bg1"/>
                </a:solidFill>
                <a:prstDash val="solid"/>
              </a:ln>
              <a:solidFill>
                <a:schemeClr val="bg1"/>
              </a:solidFill>
              <a:latin typeface="Arial" panose="020B0604020202020204" pitchFamily="34" charset="0"/>
              <a:cs typeface="Arial" panose="020B0604020202020204" pitchFamily="34" charset="0"/>
            </a:endParaRPr>
          </a:p>
          <a:p>
            <a:pPr algn="ctr" defTabSz="914400" eaLnBrk="0" fontAlgn="base" hangingPunct="0">
              <a:spcBef>
                <a:spcPct val="0"/>
              </a:spcBef>
              <a:spcAft>
                <a:spcPct val="0"/>
              </a:spcAft>
            </a:pPr>
            <a:r>
              <a:rPr lang="it-IT" altLang="it-IT" sz="1600" spc="160" dirty="0">
                <a:ln>
                  <a:solidFill>
                    <a:schemeClr val="bg1"/>
                  </a:solidFill>
                  <a:prstDash val="solid"/>
                </a:ln>
                <a:solidFill>
                  <a:schemeClr val="bg1"/>
                </a:solidFill>
                <a:latin typeface="Arial" panose="020B0604020202020204" pitchFamily="34" charset="0"/>
                <a:cs typeface="Arial" panose="020B0604020202020204" pitchFamily="34" charset="0"/>
              </a:rPr>
              <a:t>St. </a:t>
            </a:r>
            <a:r>
              <a:rPr lang="it-IT" altLang="it-IT" sz="1600" spc="160" dirty="0" err="1">
                <a:ln>
                  <a:solidFill>
                    <a:schemeClr val="bg1"/>
                  </a:solidFill>
                  <a:prstDash val="solid"/>
                </a:ln>
                <a:solidFill>
                  <a:schemeClr val="bg1"/>
                </a:solidFill>
                <a:latin typeface="Arial" panose="020B0604020202020204" pitchFamily="34" charset="0"/>
                <a:cs typeface="Arial" panose="020B0604020202020204" pitchFamily="34" charset="0"/>
              </a:rPr>
              <a:t>Mary’s</a:t>
            </a:r>
            <a:r>
              <a:rPr lang="it-IT" altLang="it-IT" sz="1600" spc="160" dirty="0">
                <a:ln>
                  <a:solidFill>
                    <a:schemeClr val="bg1"/>
                  </a:solidFill>
                  <a:prstDash val="solid"/>
                </a:ln>
                <a:solidFill>
                  <a:schemeClr val="bg1"/>
                </a:solidFill>
                <a:latin typeface="Arial" panose="020B0604020202020204" pitchFamily="34" charset="0"/>
                <a:cs typeface="Arial" panose="020B0604020202020204" pitchFamily="34" charset="0"/>
              </a:rPr>
              <a:t> Hospital of Terni</a:t>
            </a:r>
          </a:p>
          <a:p>
            <a:pPr algn="ctr" defTabSz="914400" eaLnBrk="0" fontAlgn="base" hangingPunct="0">
              <a:spcBef>
                <a:spcPct val="0"/>
              </a:spcBef>
              <a:spcAft>
                <a:spcPct val="0"/>
              </a:spcAft>
            </a:pPr>
            <a:r>
              <a:rPr lang="it-IT" altLang="it-IT" sz="1600" spc="160" dirty="0" err="1">
                <a:ln>
                  <a:solidFill>
                    <a:schemeClr val="bg1"/>
                  </a:solidFill>
                  <a:prstDash val="solid"/>
                </a:ln>
                <a:solidFill>
                  <a:schemeClr val="bg1"/>
                </a:solidFill>
                <a:latin typeface="Arial" panose="020B0604020202020204" pitchFamily="34" charset="0"/>
                <a:cs typeface="Arial" panose="020B0604020202020204" pitchFamily="34" charset="0"/>
              </a:rPr>
              <a:t>University</a:t>
            </a:r>
            <a:r>
              <a:rPr lang="it-IT" altLang="it-IT" sz="1600" spc="160" dirty="0">
                <a:ln>
                  <a:solidFill>
                    <a:schemeClr val="bg1"/>
                  </a:solidFill>
                  <a:prstDash val="solid"/>
                </a:ln>
                <a:solidFill>
                  <a:schemeClr val="bg1"/>
                </a:solidFill>
                <a:latin typeface="Arial" panose="020B0604020202020204" pitchFamily="34" charset="0"/>
                <a:cs typeface="Arial" panose="020B0604020202020204" pitchFamily="34" charset="0"/>
              </a:rPr>
              <a:t> of Perugia, </a:t>
            </a:r>
            <a:r>
              <a:rPr lang="it-IT" altLang="it-IT" sz="1600" spc="160" dirty="0" err="1">
                <a:ln>
                  <a:solidFill>
                    <a:schemeClr val="bg1"/>
                  </a:solidFill>
                  <a:prstDash val="solid"/>
                </a:ln>
                <a:solidFill>
                  <a:schemeClr val="bg1"/>
                </a:solidFill>
                <a:latin typeface="Arial" panose="020B0604020202020204" pitchFamily="34" charset="0"/>
                <a:cs typeface="Arial" panose="020B0604020202020204" pitchFamily="34" charset="0"/>
              </a:rPr>
              <a:t>Italy</a:t>
            </a:r>
            <a:endParaRPr lang="it-IT" altLang="it-IT" sz="1600" spc="160" dirty="0">
              <a:ln>
                <a:solidFill>
                  <a:schemeClr val="bg1"/>
                </a:solidFill>
                <a:prstDash val="solid"/>
              </a:ln>
              <a:solidFill>
                <a:schemeClr val="bg1"/>
              </a:solidFill>
              <a:latin typeface="Arial" panose="020B0604020202020204" pitchFamily="34" charset="0"/>
              <a:cs typeface="Arial" panose="020B0604020202020204" pitchFamily="34" charset="0"/>
            </a:endParaRPr>
          </a:p>
        </p:txBody>
      </p:sp>
      <p:pic>
        <p:nvPicPr>
          <p:cNvPr id="6" name="Immagin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39952" y="4211796"/>
            <a:ext cx="873388" cy="873388"/>
          </a:xfrm>
          <a:prstGeom prst="rect">
            <a:avLst/>
          </a:prstGeom>
          <a:effectLst/>
        </p:spPr>
      </p:pic>
      <p:pic>
        <p:nvPicPr>
          <p:cNvPr id="7" name="Picture 2" descr="http://www.12igcc.com/images/banner_120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74017"/>
            <a:ext cx="9144000" cy="1774825"/>
          </a:xfrm>
          <a:prstGeom prst="rect">
            <a:avLst/>
          </a:prstGeom>
          <a:noFill/>
          <a:extLst>
            <a:ext uri="{909E8E84-426E-40DD-AFC4-6F175D3DCCD1}">
              <a14:hiddenFill xmlns:a14="http://schemas.microsoft.com/office/drawing/2010/main">
                <a:solidFill>
                  <a:srgbClr val="FFFFFF"/>
                </a:solidFill>
              </a14:hiddenFill>
            </a:ext>
          </a:extLst>
        </p:spPr>
      </p:pic>
      <p:sp>
        <p:nvSpPr>
          <p:cNvPr id="4" name="Rettangolo 3"/>
          <p:cNvSpPr/>
          <p:nvPr/>
        </p:nvSpPr>
        <p:spPr>
          <a:xfrm>
            <a:off x="1619672" y="-27384"/>
            <a:ext cx="4550220" cy="276999"/>
          </a:xfrm>
          <a:prstGeom prst="rect">
            <a:avLst/>
          </a:prstGeom>
        </p:spPr>
        <p:txBody>
          <a:bodyPr wrap="none">
            <a:spAutoFit/>
          </a:bodyPr>
          <a:lstStyle/>
          <a:p>
            <a:r>
              <a:rPr lang="it-IT" sz="1200" b="1" dirty="0">
                <a:latin typeface="Arial" panose="020B0604020202020204" pitchFamily="34" charset="0"/>
                <a:cs typeface="Arial" panose="020B0604020202020204" pitchFamily="34" charset="0"/>
              </a:rPr>
              <a:t>ABSTRACT ID: A3445    CATEGORY: </a:t>
            </a:r>
            <a:r>
              <a:rPr lang="it-IT" sz="1200" b="1" dirty="0" err="1">
                <a:latin typeface="Arial" panose="020B0604020202020204" pitchFamily="34" charset="0"/>
                <a:cs typeface="Arial" panose="020B0604020202020204" pitchFamily="34" charset="0"/>
              </a:rPr>
              <a:t>Ongoing</a:t>
            </a:r>
            <a:r>
              <a:rPr lang="it-IT" sz="1200" b="1" dirty="0">
                <a:latin typeface="Arial" panose="020B0604020202020204" pitchFamily="34" charset="0"/>
                <a:cs typeface="Arial" panose="020B0604020202020204" pitchFamily="34" charset="0"/>
              </a:rPr>
              <a:t> </a:t>
            </a:r>
            <a:r>
              <a:rPr lang="it-IT" sz="1200" b="1" dirty="0" err="1">
                <a:latin typeface="Arial" panose="020B0604020202020204" pitchFamily="34" charset="0"/>
                <a:cs typeface="Arial" panose="020B0604020202020204" pitchFamily="34" charset="0"/>
              </a:rPr>
              <a:t>Clinical</a:t>
            </a:r>
            <a:r>
              <a:rPr lang="it-IT" sz="1200" b="1" dirty="0">
                <a:latin typeface="Arial" panose="020B0604020202020204" pitchFamily="34" charset="0"/>
                <a:cs typeface="Arial" panose="020B0604020202020204" pitchFamily="34" charset="0"/>
              </a:rPr>
              <a:t> Trials</a:t>
            </a:r>
          </a:p>
        </p:txBody>
      </p:sp>
      <p:sp>
        <p:nvSpPr>
          <p:cNvPr id="5" name="Rettangolo 4"/>
          <p:cNvSpPr/>
          <p:nvPr/>
        </p:nvSpPr>
        <p:spPr>
          <a:xfrm>
            <a:off x="0" y="1268760"/>
            <a:ext cx="9144000" cy="2893100"/>
          </a:xfrm>
          <a:prstGeom prst="rect">
            <a:avLst/>
          </a:prstGeom>
          <a:noFill/>
          <a:ln>
            <a:noFill/>
          </a:ln>
        </p:spPr>
        <p:txBody>
          <a:bodyPr vert="horz" lIns="91440" tIns="45720" rIns="91440" bIns="45720" rtlCol="0" anchor="ctr">
            <a:noAutofit/>
          </a:bodyPr>
          <a:lstStyle/>
          <a:p>
            <a:pPr algn="ctr">
              <a:spcBef>
                <a:spcPct val="0"/>
              </a:spcBef>
            </a:pPr>
            <a:r>
              <a:rPr lang="en-US" sz="2400" b="1" dirty="0">
                <a:latin typeface="Arial" panose="020B0604020202020204" pitchFamily="34" charset="0"/>
                <a:ea typeface="+mj-ea"/>
                <a:cs typeface="Arial" panose="020B0604020202020204" pitchFamily="34" charset="0"/>
              </a:rPr>
              <a:t>Results From The IMIGASTRIC Study: Minimally Invasive Approaches Compared With Open Gastrectomy On Surgical, Oncological And Clinical Outcomes</a:t>
            </a:r>
            <a:endParaRPr lang="it-IT" sz="2400" b="1" dirty="0">
              <a:latin typeface="Arial" panose="020B0604020202020204" pitchFamily="34" charset="0"/>
              <a:ea typeface="+mj-ea"/>
              <a:cs typeface="Arial" panose="020B0604020202020204" pitchFamily="34" charset="0"/>
            </a:endParaRPr>
          </a:p>
        </p:txBody>
      </p:sp>
      <p:sp>
        <p:nvSpPr>
          <p:cNvPr id="11" name="Rettangolo 10"/>
          <p:cNvSpPr/>
          <p:nvPr/>
        </p:nvSpPr>
        <p:spPr>
          <a:xfrm>
            <a:off x="0" y="3573016"/>
            <a:ext cx="9144000" cy="369332"/>
          </a:xfrm>
          <a:prstGeom prst="rect">
            <a:avLst/>
          </a:prstGeom>
        </p:spPr>
        <p:txBody>
          <a:bodyPr wrap="square">
            <a:spAutoFit/>
          </a:bodyPr>
          <a:lstStyle/>
          <a:p>
            <a:pPr algn="ctr">
              <a:spcBef>
                <a:spcPct val="0"/>
              </a:spcBef>
            </a:pPr>
            <a:r>
              <a:rPr lang="en-US" b="1" dirty="0">
                <a:latin typeface="Arial" panose="020B0604020202020204" pitchFamily="34" charset="0"/>
                <a:cs typeface="Arial" panose="020B0604020202020204" pitchFamily="34" charset="0"/>
              </a:rPr>
              <a:t>A propensity score-matched case-control analysis</a:t>
            </a:r>
            <a:endParaRPr lang="it-IT" b="1" dirty="0">
              <a:latin typeface="Arial" panose="020B0604020202020204" pitchFamily="34" charset="0"/>
              <a:cs typeface="Arial" panose="020B0604020202020204" pitchFamily="34" charset="0"/>
            </a:endParaRPr>
          </a:p>
        </p:txBody>
      </p:sp>
      <p:pic>
        <p:nvPicPr>
          <p:cNvPr id="14" name="Immagin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03230" y="4161859"/>
            <a:ext cx="923325" cy="923325"/>
          </a:xfrm>
          <a:prstGeom prst="rect">
            <a:avLst/>
          </a:prstGeom>
        </p:spPr>
      </p:pic>
    </p:spTree>
    <p:extLst>
      <p:ext uri="{BB962C8B-B14F-4D97-AF65-F5344CB8AC3E}">
        <p14:creationId xmlns:p14="http://schemas.microsoft.com/office/powerpoint/2010/main" val="9199952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po 6"/>
          <p:cNvGrpSpPr/>
          <p:nvPr/>
        </p:nvGrpSpPr>
        <p:grpSpPr>
          <a:xfrm>
            <a:off x="0" y="58527"/>
            <a:ext cx="9144000" cy="490153"/>
            <a:chOff x="0" y="58527"/>
            <a:chExt cx="9144000" cy="490153"/>
          </a:xfrm>
        </p:grpSpPr>
        <p:sp>
          <p:nvSpPr>
            <p:cNvPr id="8" name="Rettangolo 7"/>
            <p:cNvSpPr/>
            <p:nvPr/>
          </p:nvSpPr>
          <p:spPr>
            <a:xfrm>
              <a:off x="251520" y="58527"/>
              <a:ext cx="3096344" cy="338554"/>
            </a:xfrm>
            <a:prstGeom prst="rect">
              <a:avLst/>
            </a:prstGeom>
            <a:solidFill>
              <a:schemeClr val="tx2"/>
            </a:solidFill>
          </p:spPr>
          <p:txBody>
            <a:bodyPr wrap="square" anchor="ctr">
              <a:spAutoFit/>
            </a:bodyPr>
            <a:lstStyle/>
            <a:p>
              <a:r>
                <a:rPr lang="it-IT" sz="1600" b="1" dirty="0">
                  <a:solidFill>
                    <a:schemeClr val="bg1"/>
                  </a:solidFill>
                  <a:latin typeface="Arial" panose="020B0604020202020204" pitchFamily="34" charset="0"/>
                  <a:cs typeface="Arial" panose="020B0604020202020204" pitchFamily="34" charset="0"/>
                </a:rPr>
                <a:t>FLOWCHART OF THE STUDY</a:t>
              </a:r>
            </a:p>
          </p:txBody>
        </p:sp>
        <p:cxnSp>
          <p:nvCxnSpPr>
            <p:cNvPr id="12" name="Connettore diritto 11"/>
            <p:cNvCxnSpPr/>
            <p:nvPr/>
          </p:nvCxnSpPr>
          <p:spPr>
            <a:xfrm>
              <a:off x="0" y="548680"/>
              <a:ext cx="9144000" cy="0"/>
            </a:xfrm>
            <a:prstGeom prst="line">
              <a:avLst/>
            </a:prstGeom>
            <a:solidFill>
              <a:schemeClr val="tx2"/>
            </a:solidFill>
            <a:ln w="28575">
              <a:solidFill>
                <a:schemeClr val="tx2"/>
              </a:solidFill>
            </a:ln>
          </p:spPr>
          <p:style>
            <a:lnRef idx="1">
              <a:schemeClr val="accent1"/>
            </a:lnRef>
            <a:fillRef idx="0">
              <a:schemeClr val="accent1"/>
            </a:fillRef>
            <a:effectRef idx="0">
              <a:schemeClr val="accent1"/>
            </a:effectRef>
            <a:fontRef idx="minor">
              <a:schemeClr val="tx1"/>
            </a:fontRef>
          </p:style>
        </p:cxnSp>
      </p:grpSp>
      <p:pic>
        <p:nvPicPr>
          <p:cNvPr id="13" name="Immagin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32440" y="17530"/>
            <a:ext cx="504056" cy="504056"/>
          </a:xfrm>
          <a:prstGeom prst="rect">
            <a:avLst/>
          </a:prstGeom>
          <a:noFill/>
          <a:ln>
            <a:noFill/>
          </a:ln>
          <a:effectLst/>
        </p:spPr>
      </p:pic>
      <p:sp>
        <p:nvSpPr>
          <p:cNvPr id="14" name="CasellaDiTesto 13"/>
          <p:cNvSpPr txBox="1"/>
          <p:nvPr/>
        </p:nvSpPr>
        <p:spPr>
          <a:xfrm>
            <a:off x="3851920" y="6597352"/>
            <a:ext cx="1440160" cy="246221"/>
          </a:xfrm>
          <a:prstGeom prst="rect">
            <a:avLst/>
          </a:prstGeom>
          <a:solidFill>
            <a:schemeClr val="bg1">
              <a:lumMod val="75000"/>
            </a:schemeClr>
          </a:solidFill>
        </p:spPr>
        <p:txBody>
          <a:bodyPr wrap="square" rtlCol="0">
            <a:spAutoFit/>
          </a:bodyPr>
          <a:lstStyle/>
          <a:p>
            <a:r>
              <a:rPr lang="it-IT" sz="1000" b="1" dirty="0">
                <a:solidFill>
                  <a:schemeClr val="bg1"/>
                </a:solidFill>
                <a:latin typeface="Arial" panose="020B0604020202020204" pitchFamily="34" charset="0"/>
                <a:cs typeface="Arial" panose="020B0604020202020204" pitchFamily="34" charset="0"/>
              </a:rPr>
              <a:t>www.imigastric.com</a:t>
            </a:r>
          </a:p>
        </p:txBody>
      </p:sp>
      <p:sp>
        <p:nvSpPr>
          <p:cNvPr id="9" name="CasellaDiTesto 8"/>
          <p:cNvSpPr txBox="1"/>
          <p:nvPr/>
        </p:nvSpPr>
        <p:spPr>
          <a:xfrm>
            <a:off x="2411758" y="1716845"/>
            <a:ext cx="2863102" cy="416011"/>
          </a:xfrm>
          <a:prstGeom prst="rect">
            <a:avLst/>
          </a:prstGeom>
          <a:noFill/>
          <a:ln>
            <a:solidFill>
              <a:schemeClr val="tx1"/>
            </a:solidFill>
          </a:ln>
        </p:spPr>
        <p:style>
          <a:lnRef idx="2">
            <a:schemeClr val="dk1"/>
          </a:lnRef>
          <a:fillRef idx="1">
            <a:schemeClr val="lt1"/>
          </a:fillRef>
          <a:effectRef idx="0">
            <a:schemeClr val="dk1"/>
          </a:effectRef>
          <a:fontRef idx="minor">
            <a:schemeClr val="dk1"/>
          </a:fontRef>
        </p:style>
        <p:txBody>
          <a:bodyPr wrap="square" anchor="ctr">
            <a:spAutoFit/>
          </a:bodyPr>
          <a:lstStyle>
            <a:defPPr>
              <a:defRPr lang="it-IT"/>
            </a:defPPr>
            <a:lvl1pPr marL="285750" indent="-285750" algn="just">
              <a:lnSpc>
                <a:spcPct val="150000"/>
              </a:lnSpc>
              <a:buFont typeface="Arial" panose="020B0604020202020204" pitchFamily="34" charset="0"/>
              <a:buChar char="•"/>
              <a:defRPr sz="1600">
                <a:solidFill>
                  <a:schemeClr val="dk1"/>
                </a:solidFill>
                <a:latin typeface="Times New Roman" pitchFamily="18" charset="0"/>
                <a:cs typeface="Times New Roman" pitchFamily="18"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marL="0" indent="0" algn="ctr">
              <a:buNone/>
            </a:pPr>
            <a:r>
              <a:rPr lang="en-US" b="1" dirty="0">
                <a:latin typeface="Arial" panose="020B0604020202020204" pitchFamily="34" charset="0"/>
                <a:cs typeface="Arial" panose="020B0604020202020204" pitchFamily="34" charset="0"/>
              </a:rPr>
              <a:t>Eligibility</a:t>
            </a:r>
            <a:r>
              <a:rPr lang="it-IT" b="1" dirty="0">
                <a:latin typeface="Arial" panose="020B0604020202020204" pitchFamily="34" charset="0"/>
                <a:cs typeface="Arial" panose="020B0604020202020204" pitchFamily="34" charset="0"/>
              </a:rPr>
              <a:t> </a:t>
            </a:r>
            <a:r>
              <a:rPr lang="it-IT" b="1" dirty="0" err="1">
                <a:latin typeface="Arial" panose="020B0604020202020204" pitchFamily="34" charset="0"/>
                <a:cs typeface="Arial" panose="020B0604020202020204" pitchFamily="34" charset="0"/>
              </a:rPr>
              <a:t>Assessment</a:t>
            </a:r>
            <a:endParaRPr lang="it-IT" b="1" dirty="0">
              <a:latin typeface="Arial" panose="020B0604020202020204" pitchFamily="34" charset="0"/>
              <a:cs typeface="Arial" panose="020B0604020202020204" pitchFamily="34" charset="0"/>
            </a:endParaRPr>
          </a:p>
        </p:txBody>
      </p:sp>
      <p:sp>
        <p:nvSpPr>
          <p:cNvPr id="10" name="CasellaDiTesto 9"/>
          <p:cNvSpPr txBox="1"/>
          <p:nvPr/>
        </p:nvSpPr>
        <p:spPr>
          <a:xfrm>
            <a:off x="2411758" y="2715665"/>
            <a:ext cx="2868209" cy="785343"/>
          </a:xfrm>
          <a:prstGeom prst="rect">
            <a:avLst/>
          </a:prstGeom>
          <a:noFill/>
          <a:ln>
            <a:solidFill>
              <a:schemeClr val="tx1"/>
            </a:solidFill>
          </a:ln>
        </p:spPr>
        <p:style>
          <a:lnRef idx="2">
            <a:schemeClr val="dk1"/>
          </a:lnRef>
          <a:fillRef idx="1">
            <a:schemeClr val="lt1"/>
          </a:fillRef>
          <a:effectRef idx="0">
            <a:schemeClr val="dk1"/>
          </a:effectRef>
          <a:fontRef idx="minor">
            <a:schemeClr val="dk1"/>
          </a:fontRef>
        </p:style>
        <p:txBody>
          <a:bodyPr wrap="square" anchor="ctr">
            <a:spAutoFit/>
          </a:bodyPr>
          <a:lstStyle>
            <a:defPPr>
              <a:defRPr lang="it-IT"/>
            </a:defPPr>
            <a:lvl1pPr indent="0" algn="just">
              <a:lnSpc>
                <a:spcPct val="150000"/>
              </a:lnSpc>
              <a:buFont typeface="Arial" panose="020B0604020202020204" pitchFamily="34" charset="0"/>
              <a:buNone/>
              <a:defRPr sz="1600">
                <a:solidFill>
                  <a:schemeClr val="dk1"/>
                </a:solidFill>
                <a:latin typeface="Times New Roman" pitchFamily="18" charset="0"/>
                <a:cs typeface="Times New Roman" pitchFamily="18"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ctr"/>
            <a:r>
              <a:rPr lang="it-IT" b="1" dirty="0">
                <a:latin typeface="Arial" panose="020B0604020202020204" pitchFamily="34" charset="0"/>
                <a:cs typeface="Arial" panose="020B0604020202020204" pitchFamily="34" charset="0"/>
              </a:rPr>
              <a:t>1026</a:t>
            </a:r>
            <a:r>
              <a:rPr lang="it-IT" dirty="0">
                <a:latin typeface="Arial" panose="020B0604020202020204" pitchFamily="34" charset="0"/>
                <a:cs typeface="Arial" panose="020B0604020202020204" pitchFamily="34" charset="0"/>
              </a:rPr>
              <a:t> </a:t>
            </a:r>
            <a:r>
              <a:rPr lang="it-IT" dirty="0" err="1">
                <a:latin typeface="Arial" panose="020B0604020202020204" pitchFamily="34" charset="0"/>
                <a:cs typeface="Arial" panose="020B0604020202020204" pitchFamily="34" charset="0"/>
              </a:rPr>
              <a:t>patients</a:t>
            </a:r>
            <a:r>
              <a:rPr lang="it-IT" dirty="0">
                <a:latin typeface="Arial" panose="020B0604020202020204" pitchFamily="34" charset="0"/>
                <a:cs typeface="Arial" panose="020B0604020202020204" pitchFamily="34" charset="0"/>
              </a:rPr>
              <a:t> </a:t>
            </a:r>
            <a:r>
              <a:rPr lang="it-IT" dirty="0" err="1">
                <a:latin typeface="Arial" panose="020B0604020202020204" pitchFamily="34" charset="0"/>
                <a:cs typeface="Arial" panose="020B0604020202020204" pitchFamily="34" charset="0"/>
              </a:rPr>
              <a:t>selected</a:t>
            </a:r>
            <a:r>
              <a:rPr lang="it-IT" dirty="0">
                <a:latin typeface="Arial" panose="020B0604020202020204" pitchFamily="34" charset="0"/>
                <a:cs typeface="Arial" panose="020B0604020202020204" pitchFamily="34" charset="0"/>
              </a:rPr>
              <a:t> for </a:t>
            </a:r>
          </a:p>
          <a:p>
            <a:pPr algn="ctr"/>
            <a:r>
              <a:rPr lang="it-IT" dirty="0">
                <a:latin typeface="Arial" panose="020B0604020202020204" pitchFamily="34" charset="0"/>
                <a:cs typeface="Arial" panose="020B0604020202020204" pitchFamily="34" charset="0"/>
              </a:rPr>
              <a:t>full data </a:t>
            </a:r>
            <a:r>
              <a:rPr lang="it-IT" dirty="0" err="1">
                <a:latin typeface="Arial" panose="020B0604020202020204" pitchFamily="34" charset="0"/>
                <a:cs typeface="Arial" panose="020B0604020202020204" pitchFamily="34" charset="0"/>
              </a:rPr>
              <a:t>extraction</a:t>
            </a:r>
            <a:endParaRPr lang="it-IT" dirty="0">
              <a:latin typeface="Arial" panose="020B0604020202020204" pitchFamily="34" charset="0"/>
              <a:cs typeface="Arial" panose="020B0604020202020204" pitchFamily="34" charset="0"/>
            </a:endParaRPr>
          </a:p>
        </p:txBody>
      </p:sp>
      <p:sp>
        <p:nvSpPr>
          <p:cNvPr id="11" name="CasellaDiTesto 10"/>
          <p:cNvSpPr txBox="1"/>
          <p:nvPr/>
        </p:nvSpPr>
        <p:spPr>
          <a:xfrm>
            <a:off x="2411759" y="4083817"/>
            <a:ext cx="2880321" cy="877163"/>
          </a:xfrm>
          <a:prstGeom prst="rect">
            <a:avLst/>
          </a:prstGeom>
          <a:solidFill>
            <a:schemeClr val="tx2">
              <a:lumMod val="40000"/>
              <a:lumOff val="60000"/>
            </a:schemeClr>
          </a:solidFill>
          <a:ln>
            <a:solidFill>
              <a:schemeClr val="tx1"/>
            </a:solidFill>
          </a:ln>
        </p:spPr>
        <p:style>
          <a:lnRef idx="2">
            <a:schemeClr val="dk1"/>
          </a:lnRef>
          <a:fillRef idx="1">
            <a:schemeClr val="lt1"/>
          </a:fillRef>
          <a:effectRef idx="0">
            <a:schemeClr val="dk1"/>
          </a:effectRef>
          <a:fontRef idx="minor">
            <a:schemeClr val="dk1"/>
          </a:fontRef>
        </p:style>
        <p:txBody>
          <a:bodyPr wrap="square">
            <a:spAutoFit/>
          </a:bodyPr>
          <a:lstStyle>
            <a:defPPr>
              <a:defRPr lang="it-IT"/>
            </a:defPPr>
            <a:lvl1pPr indent="0" algn="just">
              <a:lnSpc>
                <a:spcPct val="150000"/>
              </a:lnSpc>
              <a:buFont typeface="Arial" panose="020B0604020202020204" pitchFamily="34" charset="0"/>
              <a:buNone/>
              <a:defRPr sz="1600">
                <a:solidFill>
                  <a:schemeClr val="dk1"/>
                </a:solidFill>
                <a:latin typeface="Times New Roman" pitchFamily="18" charset="0"/>
                <a:cs typeface="Times New Roman" pitchFamily="18"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ctr"/>
            <a:r>
              <a:rPr lang="it-IT" sz="1800" b="1" dirty="0">
                <a:latin typeface="Arial" panose="020B0604020202020204" pitchFamily="34" charset="0"/>
                <a:cs typeface="Arial" panose="020B0604020202020204" pitchFamily="34" charset="0"/>
              </a:rPr>
              <a:t>604</a:t>
            </a:r>
            <a:r>
              <a:rPr lang="it-IT" b="1" dirty="0">
                <a:latin typeface="Arial" panose="020B0604020202020204" pitchFamily="34" charset="0"/>
                <a:cs typeface="Arial" panose="020B0604020202020204" pitchFamily="34" charset="0"/>
              </a:rPr>
              <a:t> PATIENTS INCLUDED </a:t>
            </a:r>
          </a:p>
          <a:p>
            <a:pPr algn="ctr"/>
            <a:r>
              <a:rPr lang="it-IT" b="1" dirty="0" err="1">
                <a:latin typeface="Arial" panose="020B0604020202020204" pitchFamily="34" charset="0"/>
                <a:cs typeface="Arial" panose="020B0604020202020204" pitchFamily="34" charset="0"/>
              </a:rPr>
              <a:t>after</a:t>
            </a:r>
            <a:r>
              <a:rPr lang="it-IT" b="1" dirty="0">
                <a:latin typeface="Arial" panose="020B0604020202020204" pitchFamily="34" charset="0"/>
                <a:cs typeface="Arial" panose="020B0604020202020204" pitchFamily="34" charset="0"/>
              </a:rPr>
              <a:t> </a:t>
            </a:r>
            <a:r>
              <a:rPr lang="it-IT" b="1" dirty="0" err="1">
                <a:latin typeface="Arial" panose="020B0604020202020204" pitchFamily="34" charset="0"/>
                <a:cs typeface="Arial" panose="020B0604020202020204" pitchFamily="34" charset="0"/>
              </a:rPr>
              <a:t>matching</a:t>
            </a:r>
            <a:endParaRPr lang="it-IT" b="1" dirty="0">
              <a:latin typeface="Arial" panose="020B0604020202020204" pitchFamily="34" charset="0"/>
              <a:cs typeface="Arial" panose="020B0604020202020204" pitchFamily="34" charset="0"/>
            </a:endParaRPr>
          </a:p>
        </p:txBody>
      </p:sp>
      <p:sp>
        <p:nvSpPr>
          <p:cNvPr id="15" name="CasellaDiTesto 14"/>
          <p:cNvSpPr txBox="1"/>
          <p:nvPr/>
        </p:nvSpPr>
        <p:spPr>
          <a:xfrm>
            <a:off x="6012160" y="3284984"/>
            <a:ext cx="2900815" cy="1077218"/>
          </a:xfrm>
          <a:prstGeom prst="rect">
            <a:avLst/>
          </a:prstGeom>
          <a:solidFill>
            <a:srgbClr val="D2D2D2"/>
          </a:solidFill>
          <a:ln>
            <a:solidFill>
              <a:schemeClr val="tx1"/>
            </a:solidFill>
          </a:ln>
        </p:spPr>
        <p:style>
          <a:lnRef idx="2">
            <a:schemeClr val="dk1"/>
          </a:lnRef>
          <a:fillRef idx="1">
            <a:schemeClr val="lt1"/>
          </a:fillRef>
          <a:effectRef idx="0">
            <a:schemeClr val="dk1"/>
          </a:effectRef>
          <a:fontRef idx="minor">
            <a:schemeClr val="dk1"/>
          </a:fontRef>
        </p:style>
        <p:txBody>
          <a:bodyPr wrap="square">
            <a:spAutoFit/>
          </a:bodyPr>
          <a:lstStyle>
            <a:defPPr>
              <a:defRPr lang="it-IT"/>
            </a:defPPr>
            <a:lvl1pPr indent="0" algn="just">
              <a:lnSpc>
                <a:spcPct val="150000"/>
              </a:lnSpc>
              <a:buFont typeface="Arial" panose="020B0604020202020204" pitchFamily="34" charset="0"/>
              <a:buNone/>
              <a:defRPr sz="1600">
                <a:solidFill>
                  <a:schemeClr val="dk1"/>
                </a:solidFill>
                <a:latin typeface="Times New Roman" pitchFamily="18" charset="0"/>
                <a:cs typeface="Times New Roman" pitchFamily="18"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ctr">
              <a:lnSpc>
                <a:spcPct val="100000"/>
              </a:lnSpc>
            </a:pPr>
            <a:r>
              <a:rPr lang="it-IT" b="1" dirty="0">
                <a:latin typeface="Arial" panose="020B0604020202020204" pitchFamily="34" charset="0"/>
                <a:cs typeface="Arial" panose="020B0604020202020204" pitchFamily="34" charset="0"/>
              </a:rPr>
              <a:t>PROPENSITY SCORE</a:t>
            </a:r>
            <a:r>
              <a:rPr lang="it-IT" dirty="0">
                <a:latin typeface="Arial" panose="020B0604020202020204" pitchFamily="34" charset="0"/>
                <a:cs typeface="Arial" panose="020B0604020202020204" pitchFamily="34" charset="0"/>
              </a:rPr>
              <a:t> </a:t>
            </a:r>
          </a:p>
          <a:p>
            <a:pPr algn="l">
              <a:lnSpc>
                <a:spcPct val="100000"/>
              </a:lnSpc>
            </a:pPr>
            <a:r>
              <a:rPr lang="it-IT" b="1" i="1" dirty="0" err="1">
                <a:latin typeface="Arial" panose="020B0604020202020204" pitchFamily="34" charset="0"/>
                <a:cs typeface="Arial" panose="020B0604020202020204" pitchFamily="34" charset="0"/>
              </a:rPr>
              <a:t>Covariates</a:t>
            </a:r>
            <a:r>
              <a:rPr lang="it-IT" b="1" i="1" dirty="0">
                <a:latin typeface="Arial" panose="020B0604020202020204" pitchFamily="34" charset="0"/>
                <a:cs typeface="Arial" panose="020B0604020202020204" pitchFamily="34" charset="0"/>
              </a:rPr>
              <a:t>:</a:t>
            </a:r>
            <a:r>
              <a:rPr lang="it-IT"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sex, age, comorbidities, BMI, stage of disease, type of gastrectomy</a:t>
            </a:r>
            <a:endParaRPr lang="it-IT" dirty="0">
              <a:latin typeface="Arial" panose="020B0604020202020204" pitchFamily="34" charset="0"/>
              <a:cs typeface="Arial" panose="020B0604020202020204" pitchFamily="34" charset="0"/>
            </a:endParaRPr>
          </a:p>
        </p:txBody>
      </p:sp>
      <p:sp>
        <p:nvSpPr>
          <p:cNvPr id="16" name="CasellaDiTesto 15"/>
          <p:cNvSpPr txBox="1"/>
          <p:nvPr/>
        </p:nvSpPr>
        <p:spPr>
          <a:xfrm>
            <a:off x="848295" y="5229079"/>
            <a:ext cx="1851497" cy="1200329"/>
          </a:xfrm>
          <a:prstGeom prst="rect">
            <a:avLst/>
          </a:prstGeom>
          <a:solidFill>
            <a:schemeClr val="tx2">
              <a:lumMod val="40000"/>
              <a:lumOff val="60000"/>
            </a:schemeClr>
          </a:solidFill>
          <a:ln>
            <a:solidFill>
              <a:schemeClr val="tx1"/>
            </a:solidFill>
          </a:ln>
        </p:spPr>
        <p:style>
          <a:lnRef idx="2">
            <a:schemeClr val="dk1"/>
          </a:lnRef>
          <a:fillRef idx="1">
            <a:schemeClr val="lt1"/>
          </a:fillRef>
          <a:effectRef idx="0">
            <a:schemeClr val="dk1"/>
          </a:effectRef>
          <a:fontRef idx="minor">
            <a:schemeClr val="dk1"/>
          </a:fontRef>
        </p:style>
        <p:txBody>
          <a:bodyPr wrap="square">
            <a:spAutoFit/>
          </a:bodyPr>
          <a:lstStyle>
            <a:defPPr>
              <a:defRPr lang="it-IT"/>
            </a:defPPr>
            <a:lvl1pPr indent="0" algn="just">
              <a:lnSpc>
                <a:spcPct val="150000"/>
              </a:lnSpc>
              <a:buFont typeface="Arial" panose="020B0604020202020204" pitchFamily="34" charset="0"/>
              <a:buNone/>
              <a:defRPr sz="1600">
                <a:solidFill>
                  <a:schemeClr val="dk1"/>
                </a:solidFill>
                <a:latin typeface="Times New Roman" pitchFamily="18" charset="0"/>
                <a:cs typeface="Times New Roman" pitchFamily="18"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ctr"/>
            <a:r>
              <a:rPr lang="it-IT" b="1" dirty="0">
                <a:latin typeface="Arial" panose="020B0604020202020204" pitchFamily="34" charset="0"/>
                <a:cs typeface="Arial" panose="020B0604020202020204" pitchFamily="34" charset="0"/>
              </a:rPr>
              <a:t>LAPAROSCOPIC GROUP</a:t>
            </a:r>
          </a:p>
          <a:p>
            <a:pPr algn="ctr"/>
            <a:r>
              <a:rPr lang="it-IT" b="1" dirty="0">
                <a:latin typeface="Arial" panose="020B0604020202020204" pitchFamily="34" charset="0"/>
                <a:cs typeface="Arial" panose="020B0604020202020204" pitchFamily="34" charset="0"/>
              </a:rPr>
              <a:t>No. 151</a:t>
            </a:r>
            <a:endParaRPr lang="it-IT" dirty="0">
              <a:latin typeface="Arial" panose="020B0604020202020204" pitchFamily="34" charset="0"/>
              <a:cs typeface="Arial" panose="020B0604020202020204" pitchFamily="34" charset="0"/>
            </a:endParaRPr>
          </a:p>
        </p:txBody>
      </p:sp>
      <p:sp>
        <p:nvSpPr>
          <p:cNvPr id="17" name="CasellaDiTesto 16"/>
          <p:cNvSpPr txBox="1"/>
          <p:nvPr/>
        </p:nvSpPr>
        <p:spPr>
          <a:xfrm>
            <a:off x="2936527" y="5240112"/>
            <a:ext cx="1851497" cy="1200329"/>
          </a:xfrm>
          <a:prstGeom prst="rect">
            <a:avLst/>
          </a:prstGeom>
          <a:solidFill>
            <a:schemeClr val="tx2">
              <a:lumMod val="40000"/>
              <a:lumOff val="60000"/>
            </a:schemeClr>
          </a:solidFill>
          <a:ln>
            <a:solidFill>
              <a:schemeClr val="tx1"/>
            </a:solidFill>
          </a:ln>
        </p:spPr>
        <p:style>
          <a:lnRef idx="2">
            <a:schemeClr val="dk1"/>
          </a:lnRef>
          <a:fillRef idx="1">
            <a:schemeClr val="lt1"/>
          </a:fillRef>
          <a:effectRef idx="0">
            <a:schemeClr val="dk1"/>
          </a:effectRef>
          <a:fontRef idx="minor">
            <a:schemeClr val="dk1"/>
          </a:fontRef>
        </p:style>
        <p:txBody>
          <a:bodyPr wrap="square">
            <a:spAutoFit/>
          </a:bodyPr>
          <a:lstStyle>
            <a:defPPr>
              <a:defRPr lang="it-IT"/>
            </a:defPPr>
            <a:lvl1pPr indent="0" algn="just">
              <a:lnSpc>
                <a:spcPct val="150000"/>
              </a:lnSpc>
              <a:buFont typeface="Arial" panose="020B0604020202020204" pitchFamily="34" charset="0"/>
              <a:buNone/>
              <a:defRPr sz="1600">
                <a:solidFill>
                  <a:schemeClr val="dk1"/>
                </a:solidFill>
                <a:latin typeface="Times New Roman" pitchFamily="18" charset="0"/>
                <a:cs typeface="Times New Roman" pitchFamily="18"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ctr"/>
            <a:r>
              <a:rPr lang="it-IT" b="1" dirty="0">
                <a:latin typeface="Arial" panose="020B0604020202020204" pitchFamily="34" charset="0"/>
                <a:cs typeface="Arial" panose="020B0604020202020204" pitchFamily="34" charset="0"/>
              </a:rPr>
              <a:t>ROBOTIC </a:t>
            </a:r>
          </a:p>
          <a:p>
            <a:pPr algn="ctr"/>
            <a:r>
              <a:rPr lang="it-IT" b="1" dirty="0">
                <a:latin typeface="Arial" panose="020B0604020202020204" pitchFamily="34" charset="0"/>
                <a:cs typeface="Arial" panose="020B0604020202020204" pitchFamily="34" charset="0"/>
              </a:rPr>
              <a:t>GROUP</a:t>
            </a:r>
          </a:p>
          <a:p>
            <a:pPr algn="ctr"/>
            <a:r>
              <a:rPr lang="it-IT" b="1" dirty="0">
                <a:latin typeface="Arial" panose="020B0604020202020204" pitchFamily="34" charset="0"/>
                <a:cs typeface="Arial" panose="020B0604020202020204" pitchFamily="34" charset="0"/>
              </a:rPr>
              <a:t>No. 151</a:t>
            </a:r>
            <a:endParaRPr lang="it-IT" dirty="0">
              <a:latin typeface="Arial" panose="020B0604020202020204" pitchFamily="34" charset="0"/>
              <a:cs typeface="Arial" panose="020B0604020202020204" pitchFamily="34" charset="0"/>
            </a:endParaRPr>
          </a:p>
        </p:txBody>
      </p:sp>
      <p:sp>
        <p:nvSpPr>
          <p:cNvPr id="21" name="CasellaDiTesto 20"/>
          <p:cNvSpPr txBox="1"/>
          <p:nvPr/>
        </p:nvSpPr>
        <p:spPr>
          <a:xfrm>
            <a:off x="5024759" y="5240112"/>
            <a:ext cx="1851497" cy="1200329"/>
          </a:xfrm>
          <a:prstGeom prst="rect">
            <a:avLst/>
          </a:prstGeom>
          <a:solidFill>
            <a:schemeClr val="tx2">
              <a:lumMod val="40000"/>
              <a:lumOff val="60000"/>
            </a:schemeClr>
          </a:solidFill>
          <a:ln>
            <a:solidFill>
              <a:schemeClr val="tx1"/>
            </a:solidFill>
          </a:ln>
        </p:spPr>
        <p:style>
          <a:lnRef idx="2">
            <a:schemeClr val="dk1"/>
          </a:lnRef>
          <a:fillRef idx="1">
            <a:schemeClr val="lt1"/>
          </a:fillRef>
          <a:effectRef idx="0">
            <a:schemeClr val="dk1"/>
          </a:effectRef>
          <a:fontRef idx="minor">
            <a:schemeClr val="dk1"/>
          </a:fontRef>
        </p:style>
        <p:txBody>
          <a:bodyPr wrap="square">
            <a:spAutoFit/>
          </a:bodyPr>
          <a:lstStyle>
            <a:defPPr>
              <a:defRPr lang="it-IT"/>
            </a:defPPr>
            <a:lvl1pPr indent="0" algn="just">
              <a:lnSpc>
                <a:spcPct val="150000"/>
              </a:lnSpc>
              <a:buFont typeface="Arial" panose="020B0604020202020204" pitchFamily="34" charset="0"/>
              <a:buNone/>
              <a:defRPr sz="1600">
                <a:solidFill>
                  <a:schemeClr val="dk1"/>
                </a:solidFill>
                <a:latin typeface="Times New Roman" pitchFamily="18" charset="0"/>
                <a:cs typeface="Times New Roman" pitchFamily="18"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ctr"/>
            <a:r>
              <a:rPr lang="it-IT" b="1" dirty="0">
                <a:latin typeface="Arial" panose="020B0604020202020204" pitchFamily="34" charset="0"/>
                <a:cs typeface="Arial" panose="020B0604020202020204" pitchFamily="34" charset="0"/>
              </a:rPr>
              <a:t>OPEN </a:t>
            </a:r>
          </a:p>
          <a:p>
            <a:pPr algn="ctr"/>
            <a:r>
              <a:rPr lang="it-IT" b="1" dirty="0">
                <a:latin typeface="Arial" panose="020B0604020202020204" pitchFamily="34" charset="0"/>
                <a:cs typeface="Arial" panose="020B0604020202020204" pitchFamily="34" charset="0"/>
              </a:rPr>
              <a:t>GROUP</a:t>
            </a:r>
          </a:p>
          <a:p>
            <a:pPr algn="ctr"/>
            <a:r>
              <a:rPr lang="it-IT" b="1" dirty="0">
                <a:latin typeface="Arial" panose="020B0604020202020204" pitchFamily="34" charset="0"/>
                <a:cs typeface="Arial" panose="020B0604020202020204" pitchFamily="34" charset="0"/>
              </a:rPr>
              <a:t>No. 302</a:t>
            </a:r>
            <a:endParaRPr lang="it-IT" dirty="0">
              <a:latin typeface="Arial" panose="020B0604020202020204" pitchFamily="34" charset="0"/>
              <a:cs typeface="Arial" panose="020B0604020202020204" pitchFamily="34" charset="0"/>
            </a:endParaRPr>
          </a:p>
        </p:txBody>
      </p:sp>
      <p:sp>
        <p:nvSpPr>
          <p:cNvPr id="3" name="Rettangolo 2"/>
          <p:cNvSpPr/>
          <p:nvPr/>
        </p:nvSpPr>
        <p:spPr>
          <a:xfrm>
            <a:off x="2987824" y="708733"/>
            <a:ext cx="1732076" cy="416011"/>
          </a:xfrm>
          <a:prstGeom prst="rect">
            <a:avLst/>
          </a:prstGeom>
          <a:noFill/>
          <a:ln>
            <a:solidFill>
              <a:schemeClr val="tx1"/>
            </a:solidFill>
          </a:ln>
        </p:spPr>
        <p:style>
          <a:lnRef idx="2">
            <a:schemeClr val="dk1"/>
          </a:lnRef>
          <a:fillRef idx="1">
            <a:schemeClr val="lt1"/>
          </a:fillRef>
          <a:effectRef idx="0">
            <a:schemeClr val="dk1"/>
          </a:effectRef>
          <a:fontRef idx="minor">
            <a:schemeClr val="dk1"/>
          </a:fontRef>
        </p:style>
        <p:txBody>
          <a:bodyPr wrap="square" anchor="ctr">
            <a:spAutoFit/>
          </a:bodyPr>
          <a:lstStyle/>
          <a:p>
            <a:pPr algn="ctr">
              <a:lnSpc>
                <a:spcPct val="150000"/>
              </a:lnSpc>
            </a:pPr>
            <a:r>
              <a:rPr lang="it-IT" sz="1600" b="1" dirty="0">
                <a:solidFill>
                  <a:schemeClr val="dk1"/>
                </a:solidFill>
                <a:latin typeface="Arial" panose="020B0604020202020204" pitchFamily="34" charset="0"/>
                <a:cs typeface="Arial" panose="020B0604020202020204" pitchFamily="34" charset="0"/>
              </a:rPr>
              <a:t>Total No. 1386</a:t>
            </a:r>
          </a:p>
        </p:txBody>
      </p:sp>
      <p:sp>
        <p:nvSpPr>
          <p:cNvPr id="22" name="Freccia in giù 21"/>
          <p:cNvSpPr/>
          <p:nvPr/>
        </p:nvSpPr>
        <p:spPr>
          <a:xfrm>
            <a:off x="3707904" y="2204864"/>
            <a:ext cx="288032" cy="504056"/>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3" name="Freccia in giù 22"/>
          <p:cNvSpPr/>
          <p:nvPr/>
        </p:nvSpPr>
        <p:spPr>
          <a:xfrm>
            <a:off x="3707904" y="3573016"/>
            <a:ext cx="288032" cy="504056"/>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 name="Freccia in giù 23"/>
          <p:cNvSpPr/>
          <p:nvPr/>
        </p:nvSpPr>
        <p:spPr>
          <a:xfrm>
            <a:off x="3707904" y="1196752"/>
            <a:ext cx="288032" cy="504056"/>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Rettangolo 3"/>
          <p:cNvSpPr/>
          <p:nvPr/>
        </p:nvSpPr>
        <p:spPr>
          <a:xfrm>
            <a:off x="6372200" y="1868631"/>
            <a:ext cx="2184234" cy="1200329"/>
          </a:xfrm>
          <a:prstGeom prst="rect">
            <a:avLst/>
          </a:prstGeom>
          <a:noFill/>
          <a:ln>
            <a:solidFill>
              <a:schemeClr val="tx1"/>
            </a:solidFill>
          </a:ln>
        </p:spPr>
        <p:style>
          <a:lnRef idx="2">
            <a:schemeClr val="dk1"/>
          </a:lnRef>
          <a:fillRef idx="1">
            <a:schemeClr val="lt1"/>
          </a:fillRef>
          <a:effectRef idx="0">
            <a:schemeClr val="dk1"/>
          </a:effectRef>
          <a:fontRef idx="minor">
            <a:schemeClr val="dk1"/>
          </a:fontRef>
        </p:style>
        <p:txBody>
          <a:bodyPr wrap="square" anchor="ctr">
            <a:spAutoFit/>
          </a:bodyPr>
          <a:lstStyle/>
          <a:p>
            <a:pPr algn="ctr">
              <a:lnSpc>
                <a:spcPct val="150000"/>
              </a:lnSpc>
            </a:pPr>
            <a:r>
              <a:rPr lang="it-IT" sz="1600" dirty="0" err="1">
                <a:solidFill>
                  <a:schemeClr val="dk1"/>
                </a:solidFill>
                <a:latin typeface="Arial" panose="020B0604020202020204" pitchFamily="34" charset="0"/>
                <a:cs typeface="Arial" panose="020B0604020202020204" pitchFamily="34" charset="0"/>
              </a:rPr>
              <a:t>Laparoscopy</a:t>
            </a:r>
            <a:r>
              <a:rPr lang="it-IT" sz="1600" dirty="0">
                <a:solidFill>
                  <a:schemeClr val="dk1"/>
                </a:solidFill>
                <a:latin typeface="Arial" panose="020B0604020202020204" pitchFamily="34" charset="0"/>
                <a:cs typeface="Arial" panose="020B0604020202020204" pitchFamily="34" charset="0"/>
              </a:rPr>
              <a:t> No. 227</a:t>
            </a:r>
          </a:p>
          <a:p>
            <a:pPr algn="ctr">
              <a:lnSpc>
                <a:spcPct val="150000"/>
              </a:lnSpc>
            </a:pPr>
            <a:r>
              <a:rPr lang="it-IT" sz="1600" dirty="0" err="1">
                <a:latin typeface="Arial" panose="020B0604020202020204" pitchFamily="34" charset="0"/>
                <a:cs typeface="Arial" panose="020B0604020202020204" pitchFamily="34" charset="0"/>
              </a:rPr>
              <a:t>Robotic</a:t>
            </a:r>
            <a:r>
              <a:rPr lang="it-IT" sz="1600" dirty="0">
                <a:latin typeface="Arial" panose="020B0604020202020204" pitchFamily="34" charset="0"/>
                <a:cs typeface="Arial" panose="020B0604020202020204" pitchFamily="34" charset="0"/>
              </a:rPr>
              <a:t> No. 222</a:t>
            </a:r>
            <a:endParaRPr lang="it-IT" sz="1600" dirty="0">
              <a:solidFill>
                <a:schemeClr val="dk1"/>
              </a:solidFill>
              <a:latin typeface="Arial" panose="020B0604020202020204" pitchFamily="34" charset="0"/>
              <a:cs typeface="Arial" panose="020B0604020202020204" pitchFamily="34" charset="0"/>
            </a:endParaRPr>
          </a:p>
          <a:p>
            <a:pPr algn="ctr">
              <a:lnSpc>
                <a:spcPct val="150000"/>
              </a:lnSpc>
            </a:pPr>
            <a:r>
              <a:rPr lang="it-IT" sz="1600" dirty="0">
                <a:solidFill>
                  <a:schemeClr val="dk1"/>
                </a:solidFill>
                <a:latin typeface="Arial" panose="020B0604020202020204" pitchFamily="34" charset="0"/>
                <a:cs typeface="Arial" panose="020B0604020202020204" pitchFamily="34" charset="0"/>
              </a:rPr>
              <a:t>Open No. 577</a:t>
            </a:r>
          </a:p>
        </p:txBody>
      </p:sp>
      <p:cxnSp>
        <p:nvCxnSpPr>
          <p:cNvPr id="28" name="Connettore 2 27"/>
          <p:cNvCxnSpPr/>
          <p:nvPr/>
        </p:nvCxnSpPr>
        <p:spPr>
          <a:xfrm flipV="1">
            <a:off x="5436096" y="2276872"/>
            <a:ext cx="792088" cy="792088"/>
          </a:xfrm>
          <a:prstGeom prst="straightConnector1">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26397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tangolo 11"/>
          <p:cNvSpPr/>
          <p:nvPr/>
        </p:nvSpPr>
        <p:spPr>
          <a:xfrm>
            <a:off x="2627784" y="714762"/>
            <a:ext cx="3960440" cy="553998"/>
          </a:xfrm>
          <a:prstGeom prst="rect">
            <a:avLst/>
          </a:prstGeom>
        </p:spPr>
        <p:txBody>
          <a:bodyPr wrap="square">
            <a:spAutoFit/>
          </a:bodyPr>
          <a:lstStyle/>
          <a:p>
            <a:pPr algn="ctr">
              <a:lnSpc>
                <a:spcPct val="150000"/>
              </a:lnSpc>
            </a:pPr>
            <a:r>
              <a:rPr lang="en-US" sz="2000" b="1" dirty="0">
                <a:solidFill>
                  <a:schemeClr val="tx1"/>
                </a:solidFill>
                <a:latin typeface="Arial" panose="020B0604020202020204" pitchFamily="34" charset="0"/>
                <a:cs typeface="Arial" panose="020B0604020202020204" pitchFamily="34" charset="0"/>
              </a:rPr>
              <a:t>PATIENTS CHARACTERISTICS</a:t>
            </a:r>
          </a:p>
        </p:txBody>
      </p:sp>
      <p:graphicFrame>
        <p:nvGraphicFramePr>
          <p:cNvPr id="3" name="Tabella 2"/>
          <p:cNvGraphicFramePr>
            <a:graphicFrameLocks noGrp="1"/>
          </p:cNvGraphicFramePr>
          <p:nvPr>
            <p:extLst>
              <p:ext uri="{D42A27DB-BD31-4B8C-83A1-F6EECF244321}">
                <p14:modId xmlns:p14="http://schemas.microsoft.com/office/powerpoint/2010/main" val="1420731316"/>
              </p:ext>
            </p:extLst>
          </p:nvPr>
        </p:nvGraphicFramePr>
        <p:xfrm>
          <a:off x="899592" y="2005066"/>
          <a:ext cx="3744416" cy="1854200"/>
        </p:xfrm>
        <a:graphic>
          <a:graphicData uri="http://schemas.openxmlformats.org/drawingml/2006/table">
            <a:tbl>
              <a:tblPr firstRow="1" bandRow="1">
                <a:tableStyleId>{D7AC3CCA-C797-4891-BE02-D94E43425B78}</a:tableStyleId>
              </a:tblPr>
              <a:tblGrid>
                <a:gridCol w="2808312">
                  <a:extLst>
                    <a:ext uri="{9D8B030D-6E8A-4147-A177-3AD203B41FA5}">
                      <a16:colId xmlns:a16="http://schemas.microsoft.com/office/drawing/2014/main" val="2729101101"/>
                    </a:ext>
                  </a:extLst>
                </a:gridCol>
                <a:gridCol w="936104">
                  <a:extLst>
                    <a:ext uri="{9D8B030D-6E8A-4147-A177-3AD203B41FA5}">
                      <a16:colId xmlns:a16="http://schemas.microsoft.com/office/drawing/2014/main" val="710605595"/>
                    </a:ext>
                  </a:extLst>
                </a:gridCol>
              </a:tblGrid>
              <a:tr h="370840">
                <a:tc>
                  <a:txBody>
                    <a:bodyPr/>
                    <a:lstStyle/>
                    <a:p>
                      <a:pPr marL="0" algn="l" defTabSz="914400" rtl="0" eaLnBrk="1" latinLnBrk="0" hangingPunct="1"/>
                      <a:r>
                        <a:rPr lang="it-IT" sz="1600" b="1" kern="1200" baseline="0" dirty="0">
                          <a:latin typeface="Arial" panose="020B0604020202020204" pitchFamily="34" charset="0"/>
                          <a:cs typeface="Arial" panose="020B0604020202020204" pitchFamily="34" charset="0"/>
                        </a:rPr>
                        <a:t>Age</a:t>
                      </a:r>
                      <a:endParaRPr lang="it-IT" sz="1600" b="1" kern="1200" baseline="0" dirty="0">
                        <a:solidFill>
                          <a:schemeClr val="tx1"/>
                        </a:solidFill>
                        <a:latin typeface="Arial" panose="020B0604020202020204" pitchFamily="34" charset="0"/>
                        <a:ea typeface="+mn-ea"/>
                        <a:cs typeface="Arial" panose="020B0604020202020204" pitchFamily="34" charset="0"/>
                      </a:endParaRPr>
                    </a:p>
                  </a:txBody>
                  <a:tcPr>
                    <a:solidFill>
                      <a:schemeClr val="bg1">
                        <a:lumMod val="95000"/>
                      </a:schemeClr>
                    </a:solidFill>
                  </a:tcPr>
                </a:tc>
                <a:tc>
                  <a:txBody>
                    <a:bodyPr/>
                    <a:lstStyle/>
                    <a:p>
                      <a:pPr marL="0" algn="l" defTabSz="914400" rtl="0" eaLnBrk="1" fontAlgn="b" latinLnBrk="0" hangingPunct="1"/>
                      <a:r>
                        <a:rPr lang="en-US" sz="1600" b="0" kern="1200" baseline="0" dirty="0">
                          <a:latin typeface="Arial" panose="020B0604020202020204" pitchFamily="34" charset="0"/>
                          <a:cs typeface="Arial" panose="020B0604020202020204" pitchFamily="34" charset="0"/>
                        </a:rPr>
                        <a:t>P=0.14</a:t>
                      </a:r>
                      <a:endParaRPr lang="en-US" sz="1600" b="0" kern="1200" baseline="0" dirty="0">
                        <a:solidFill>
                          <a:schemeClr val="tx1"/>
                        </a:solidFill>
                        <a:latin typeface="Arial" panose="020B0604020202020204" pitchFamily="34" charset="0"/>
                        <a:ea typeface="+mn-ea"/>
                        <a:cs typeface="Arial" panose="020B0604020202020204" pitchFamily="34" charset="0"/>
                      </a:endParaRPr>
                    </a:p>
                  </a:txBody>
                  <a:tcPr marL="108000" marR="0" marT="0" marB="0" anchor="ctr">
                    <a:solidFill>
                      <a:schemeClr val="bg1">
                        <a:lumMod val="95000"/>
                      </a:schemeClr>
                    </a:solidFill>
                  </a:tcPr>
                </a:tc>
                <a:extLst>
                  <a:ext uri="{0D108BD9-81ED-4DB2-BD59-A6C34878D82A}">
                    <a16:rowId xmlns:a16="http://schemas.microsoft.com/office/drawing/2014/main" val="2482214904"/>
                  </a:ext>
                </a:extLst>
              </a:tr>
              <a:tr h="370840">
                <a:tc>
                  <a:txBody>
                    <a:bodyPr/>
                    <a:lstStyle/>
                    <a:p>
                      <a:pPr marL="0" algn="l" defTabSz="914400" rtl="0" eaLnBrk="1" latinLnBrk="0" hangingPunct="1"/>
                      <a:r>
                        <a:rPr lang="it-IT" sz="1600" b="1" kern="1200" baseline="0" dirty="0">
                          <a:latin typeface="Arial" panose="020B0604020202020204" pitchFamily="34" charset="0"/>
                          <a:cs typeface="Arial" panose="020B0604020202020204" pitchFamily="34" charset="0"/>
                        </a:rPr>
                        <a:t>Sex</a:t>
                      </a:r>
                      <a:endParaRPr lang="it-IT" sz="1600" b="1" kern="1200" baseline="0" dirty="0">
                        <a:solidFill>
                          <a:schemeClr val="tx1"/>
                        </a:solidFill>
                        <a:latin typeface="Arial" panose="020B0604020202020204" pitchFamily="34" charset="0"/>
                        <a:ea typeface="+mn-ea"/>
                        <a:cs typeface="Arial" panose="020B0604020202020204" pitchFamily="34" charset="0"/>
                      </a:endParaRPr>
                    </a:p>
                  </a:txBody>
                  <a:tcPr>
                    <a:solidFill>
                      <a:schemeClr val="bg1">
                        <a:lumMod val="95000"/>
                      </a:schemeClr>
                    </a:solidFill>
                  </a:tcPr>
                </a:tc>
                <a:tc>
                  <a:txBody>
                    <a:bodyPr/>
                    <a:lstStyle/>
                    <a:p>
                      <a:pPr marL="0" algn="l" defTabSz="914400" rtl="0" eaLnBrk="1" fontAlgn="b" latinLnBrk="0" hangingPunct="1"/>
                      <a:r>
                        <a:rPr lang="en-US" sz="1600" kern="1200" baseline="0" dirty="0">
                          <a:latin typeface="Arial" panose="020B0604020202020204" pitchFamily="34" charset="0"/>
                          <a:cs typeface="Arial" panose="020B0604020202020204" pitchFamily="34" charset="0"/>
                        </a:rPr>
                        <a:t>P=0.26</a:t>
                      </a:r>
                      <a:endParaRPr lang="en-US" sz="1600" b="0" kern="1200" baseline="0" dirty="0">
                        <a:solidFill>
                          <a:schemeClr val="tx1"/>
                        </a:solidFill>
                        <a:latin typeface="Arial" panose="020B0604020202020204" pitchFamily="34" charset="0"/>
                        <a:ea typeface="+mn-ea"/>
                        <a:cs typeface="Arial" panose="020B0604020202020204" pitchFamily="34" charset="0"/>
                      </a:endParaRPr>
                    </a:p>
                  </a:txBody>
                  <a:tcPr marL="108000" marR="0" marT="0" marB="0" anchor="ctr">
                    <a:solidFill>
                      <a:schemeClr val="bg1">
                        <a:lumMod val="95000"/>
                      </a:schemeClr>
                    </a:solidFill>
                  </a:tcPr>
                </a:tc>
                <a:extLst>
                  <a:ext uri="{0D108BD9-81ED-4DB2-BD59-A6C34878D82A}">
                    <a16:rowId xmlns:a16="http://schemas.microsoft.com/office/drawing/2014/main" val="2546795036"/>
                  </a:ext>
                </a:extLst>
              </a:tr>
              <a:tr h="370840">
                <a:tc>
                  <a:txBody>
                    <a:bodyPr/>
                    <a:lstStyle/>
                    <a:p>
                      <a:pPr marL="0" algn="l" defTabSz="914400" rtl="0" eaLnBrk="1" latinLnBrk="0" hangingPunct="1"/>
                      <a:r>
                        <a:rPr lang="it-IT" sz="1600" b="1" kern="1200" baseline="0" dirty="0">
                          <a:latin typeface="Arial" panose="020B0604020202020204" pitchFamily="34" charset="0"/>
                          <a:cs typeface="Arial" panose="020B0604020202020204" pitchFamily="34" charset="0"/>
                        </a:rPr>
                        <a:t>BMI</a:t>
                      </a:r>
                      <a:endParaRPr lang="it-IT" sz="1600" b="1" kern="1200" baseline="0" dirty="0">
                        <a:solidFill>
                          <a:schemeClr val="tx1"/>
                        </a:solidFill>
                        <a:latin typeface="Arial" panose="020B0604020202020204" pitchFamily="34" charset="0"/>
                        <a:ea typeface="+mn-ea"/>
                        <a:cs typeface="Arial" panose="020B0604020202020204" pitchFamily="34" charset="0"/>
                      </a:endParaRPr>
                    </a:p>
                  </a:txBody>
                  <a:tcPr>
                    <a:solidFill>
                      <a:schemeClr val="bg1">
                        <a:lumMod val="95000"/>
                      </a:schemeClr>
                    </a:solidFill>
                  </a:tcPr>
                </a:tc>
                <a:tc>
                  <a:txBody>
                    <a:bodyPr/>
                    <a:lstStyle/>
                    <a:p>
                      <a:pPr marL="0" algn="l" defTabSz="914400" rtl="0" eaLnBrk="1" fontAlgn="b" latinLnBrk="0" hangingPunct="1"/>
                      <a:r>
                        <a:rPr lang="en-US" sz="1600" b="0" kern="1200" baseline="0" dirty="0">
                          <a:latin typeface="Arial" panose="020B0604020202020204" pitchFamily="34" charset="0"/>
                          <a:cs typeface="Arial" panose="020B0604020202020204" pitchFamily="34" charset="0"/>
                        </a:rPr>
                        <a:t>P=0.31</a:t>
                      </a:r>
                      <a:endParaRPr lang="en-US" sz="1600" b="0" kern="1200" baseline="0" dirty="0">
                        <a:solidFill>
                          <a:schemeClr val="tx1"/>
                        </a:solidFill>
                        <a:latin typeface="Arial" panose="020B0604020202020204" pitchFamily="34" charset="0"/>
                        <a:ea typeface="+mn-ea"/>
                        <a:cs typeface="Arial" panose="020B0604020202020204" pitchFamily="34" charset="0"/>
                      </a:endParaRPr>
                    </a:p>
                  </a:txBody>
                  <a:tcPr marL="108000" marR="0" marT="0" marB="0" anchor="ctr">
                    <a:solidFill>
                      <a:schemeClr val="bg1">
                        <a:lumMod val="95000"/>
                      </a:schemeClr>
                    </a:solidFill>
                  </a:tcPr>
                </a:tc>
                <a:extLst>
                  <a:ext uri="{0D108BD9-81ED-4DB2-BD59-A6C34878D82A}">
                    <a16:rowId xmlns:a16="http://schemas.microsoft.com/office/drawing/2014/main" val="2727217027"/>
                  </a:ext>
                </a:extLst>
              </a:tr>
              <a:tr h="370840">
                <a:tc>
                  <a:txBody>
                    <a:bodyPr/>
                    <a:lstStyle/>
                    <a:p>
                      <a:pPr marL="0" algn="l" defTabSz="914400" rtl="0" eaLnBrk="1" latinLnBrk="0" hangingPunct="1"/>
                      <a:r>
                        <a:rPr lang="it-IT" sz="1600" b="1" kern="1200" baseline="0" dirty="0">
                          <a:latin typeface="Arial" panose="020B0604020202020204" pitchFamily="34" charset="0"/>
                          <a:cs typeface="Arial" panose="020B0604020202020204" pitchFamily="34" charset="0"/>
                        </a:rPr>
                        <a:t>ASA</a:t>
                      </a:r>
                      <a:endParaRPr lang="it-IT" sz="1600" b="1" kern="1200" baseline="0" dirty="0">
                        <a:solidFill>
                          <a:schemeClr val="tx1"/>
                        </a:solidFill>
                        <a:latin typeface="Arial" panose="020B0604020202020204" pitchFamily="34" charset="0"/>
                        <a:ea typeface="+mn-ea"/>
                        <a:cs typeface="Arial" panose="020B0604020202020204" pitchFamily="34" charset="0"/>
                      </a:endParaRPr>
                    </a:p>
                  </a:txBody>
                  <a:tcPr>
                    <a:solidFill>
                      <a:schemeClr val="bg1">
                        <a:lumMod val="95000"/>
                      </a:schemeClr>
                    </a:solidFill>
                  </a:tcPr>
                </a:tc>
                <a:tc>
                  <a:txBody>
                    <a:bodyPr/>
                    <a:lstStyle/>
                    <a:p>
                      <a:pPr marL="0" algn="l" defTabSz="914400" rtl="0" eaLnBrk="1" fontAlgn="b" latinLnBrk="0" hangingPunct="1"/>
                      <a:r>
                        <a:rPr lang="en-US" sz="1600" kern="1200" baseline="0" dirty="0">
                          <a:latin typeface="Arial" panose="020B0604020202020204" pitchFamily="34" charset="0"/>
                          <a:cs typeface="Arial" panose="020B0604020202020204" pitchFamily="34" charset="0"/>
                        </a:rPr>
                        <a:t>P=0.18</a:t>
                      </a:r>
                      <a:endParaRPr lang="en-US" sz="1600" b="0" kern="1200" baseline="0" dirty="0">
                        <a:solidFill>
                          <a:schemeClr val="tx1"/>
                        </a:solidFill>
                        <a:latin typeface="Arial" panose="020B0604020202020204" pitchFamily="34" charset="0"/>
                        <a:ea typeface="+mn-ea"/>
                        <a:cs typeface="Arial" panose="020B0604020202020204" pitchFamily="34" charset="0"/>
                      </a:endParaRPr>
                    </a:p>
                  </a:txBody>
                  <a:tcPr marL="108000" marR="0" marT="0" marB="0" anchor="ctr">
                    <a:solidFill>
                      <a:schemeClr val="bg1">
                        <a:lumMod val="95000"/>
                      </a:schemeClr>
                    </a:solidFill>
                  </a:tcPr>
                </a:tc>
                <a:extLst>
                  <a:ext uri="{0D108BD9-81ED-4DB2-BD59-A6C34878D82A}">
                    <a16:rowId xmlns:a16="http://schemas.microsoft.com/office/drawing/2014/main" val="1905263230"/>
                  </a:ext>
                </a:extLst>
              </a:tr>
              <a:tr h="370840">
                <a:tc>
                  <a:txBody>
                    <a:bodyPr/>
                    <a:lstStyle/>
                    <a:p>
                      <a:pPr marL="0" algn="l" defTabSz="914400" rtl="0" eaLnBrk="1" latinLnBrk="0" hangingPunct="1"/>
                      <a:r>
                        <a:rPr lang="it-IT" sz="1600" b="1" kern="1200" baseline="0" dirty="0" err="1">
                          <a:latin typeface="Arial" panose="020B0604020202020204" pitchFamily="34" charset="0"/>
                          <a:cs typeface="Arial" panose="020B0604020202020204" pitchFamily="34" charset="0"/>
                        </a:rPr>
                        <a:t>Comorbidities</a:t>
                      </a:r>
                      <a:endParaRPr lang="it-IT" sz="1600" b="1" kern="1200" baseline="0" dirty="0">
                        <a:solidFill>
                          <a:schemeClr val="tx1"/>
                        </a:solidFill>
                        <a:latin typeface="Arial" panose="020B0604020202020204" pitchFamily="34" charset="0"/>
                        <a:ea typeface="+mn-ea"/>
                        <a:cs typeface="Arial" panose="020B0604020202020204" pitchFamily="34" charset="0"/>
                      </a:endParaRPr>
                    </a:p>
                  </a:txBody>
                  <a:tcP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baseline="0" dirty="0">
                          <a:latin typeface="Arial" panose="020B0604020202020204" pitchFamily="34" charset="0"/>
                          <a:cs typeface="Arial" panose="020B0604020202020204" pitchFamily="34" charset="0"/>
                        </a:rPr>
                        <a:t>P=0.96</a:t>
                      </a:r>
                      <a:endParaRPr lang="it-IT" sz="1600" b="0" kern="1200" baseline="0" dirty="0">
                        <a:solidFill>
                          <a:schemeClr val="tx1"/>
                        </a:solidFill>
                        <a:latin typeface="Arial" panose="020B0604020202020204" pitchFamily="34" charset="0"/>
                        <a:ea typeface="+mn-ea"/>
                        <a:cs typeface="Arial" panose="020B0604020202020204" pitchFamily="34" charset="0"/>
                      </a:endParaRPr>
                    </a:p>
                  </a:txBody>
                  <a:tcPr marL="108000" marR="0" marT="0" marB="0" anchor="ctr">
                    <a:solidFill>
                      <a:schemeClr val="bg1">
                        <a:lumMod val="95000"/>
                      </a:schemeClr>
                    </a:solidFill>
                  </a:tcPr>
                </a:tc>
                <a:extLst>
                  <a:ext uri="{0D108BD9-81ED-4DB2-BD59-A6C34878D82A}">
                    <a16:rowId xmlns:a16="http://schemas.microsoft.com/office/drawing/2014/main" val="3902715050"/>
                  </a:ext>
                </a:extLst>
              </a:tr>
            </a:tbl>
          </a:graphicData>
        </a:graphic>
      </p:graphicFrame>
      <p:graphicFrame>
        <p:nvGraphicFramePr>
          <p:cNvPr id="4" name="Tabella 3"/>
          <p:cNvGraphicFramePr>
            <a:graphicFrameLocks noGrp="1"/>
          </p:cNvGraphicFramePr>
          <p:nvPr>
            <p:extLst>
              <p:ext uri="{D42A27DB-BD31-4B8C-83A1-F6EECF244321}">
                <p14:modId xmlns:p14="http://schemas.microsoft.com/office/powerpoint/2010/main" val="1995256415"/>
              </p:ext>
            </p:extLst>
          </p:nvPr>
        </p:nvGraphicFramePr>
        <p:xfrm>
          <a:off x="5436096" y="1645026"/>
          <a:ext cx="3672408" cy="1440160"/>
        </p:xfrm>
        <a:graphic>
          <a:graphicData uri="http://schemas.openxmlformats.org/drawingml/2006/table">
            <a:tbl>
              <a:tblPr firstRow="1" bandRow="1">
                <a:tableStyleId>{D7AC3CCA-C797-4891-BE02-D94E43425B78}</a:tableStyleId>
              </a:tblPr>
              <a:tblGrid>
                <a:gridCol w="1128126">
                  <a:extLst>
                    <a:ext uri="{9D8B030D-6E8A-4147-A177-3AD203B41FA5}">
                      <a16:colId xmlns:a16="http://schemas.microsoft.com/office/drawing/2014/main" val="1630909425"/>
                    </a:ext>
                  </a:extLst>
                </a:gridCol>
                <a:gridCol w="1392155">
                  <a:extLst>
                    <a:ext uri="{9D8B030D-6E8A-4147-A177-3AD203B41FA5}">
                      <a16:colId xmlns:a16="http://schemas.microsoft.com/office/drawing/2014/main" val="4163383640"/>
                    </a:ext>
                  </a:extLst>
                </a:gridCol>
                <a:gridCol w="1152127">
                  <a:extLst>
                    <a:ext uri="{9D8B030D-6E8A-4147-A177-3AD203B41FA5}">
                      <a16:colId xmlns:a16="http://schemas.microsoft.com/office/drawing/2014/main" val="152890937"/>
                    </a:ext>
                  </a:extLst>
                </a:gridCol>
              </a:tblGrid>
              <a:tr h="360040">
                <a:tc>
                  <a:txBody>
                    <a:bodyPr/>
                    <a:lstStyle/>
                    <a:p>
                      <a:pPr algn="ctr"/>
                      <a:r>
                        <a:rPr lang="it-IT" sz="1200" dirty="0">
                          <a:latin typeface="Arial" panose="020B0604020202020204" pitchFamily="34" charset="0"/>
                          <a:cs typeface="Arial" panose="020B0604020202020204" pitchFamily="34" charset="0"/>
                        </a:rPr>
                        <a:t>ROBOTIC</a:t>
                      </a:r>
                    </a:p>
                  </a:txBody>
                  <a:tcPr anchor="ctr">
                    <a:solidFill>
                      <a:schemeClr val="bg1">
                        <a:lumMod val="95000"/>
                      </a:schemeClr>
                    </a:solidFill>
                  </a:tcPr>
                </a:tc>
                <a:tc>
                  <a:txBody>
                    <a:bodyPr/>
                    <a:lstStyle/>
                    <a:p>
                      <a:pPr algn="ctr"/>
                      <a:r>
                        <a:rPr lang="it-IT" sz="1200" dirty="0">
                          <a:latin typeface="Arial" panose="020B0604020202020204" pitchFamily="34" charset="0"/>
                          <a:cs typeface="Arial" panose="020B0604020202020204" pitchFamily="34" charset="0"/>
                        </a:rPr>
                        <a:t>LAPAROSCOPY</a:t>
                      </a:r>
                    </a:p>
                  </a:txBody>
                  <a:tcPr anchor="ctr">
                    <a:solidFill>
                      <a:schemeClr val="bg1">
                        <a:lumMod val="95000"/>
                      </a:schemeClr>
                    </a:solidFill>
                  </a:tcPr>
                </a:tc>
                <a:tc>
                  <a:txBody>
                    <a:bodyPr/>
                    <a:lstStyle/>
                    <a:p>
                      <a:pPr algn="ctr"/>
                      <a:r>
                        <a:rPr lang="it-IT" sz="1200" dirty="0">
                          <a:latin typeface="Arial" panose="020B0604020202020204" pitchFamily="34" charset="0"/>
                          <a:cs typeface="Arial" panose="020B0604020202020204" pitchFamily="34" charset="0"/>
                        </a:rPr>
                        <a:t>OPEN</a:t>
                      </a:r>
                    </a:p>
                  </a:txBody>
                  <a:tcPr anchor="ctr">
                    <a:solidFill>
                      <a:schemeClr val="bg1">
                        <a:lumMod val="95000"/>
                      </a:schemeClr>
                    </a:solidFill>
                  </a:tcPr>
                </a:tc>
                <a:extLst>
                  <a:ext uri="{0D108BD9-81ED-4DB2-BD59-A6C34878D82A}">
                    <a16:rowId xmlns:a16="http://schemas.microsoft.com/office/drawing/2014/main" val="2318431091"/>
                  </a:ext>
                </a:extLst>
              </a:tr>
              <a:tr h="360040">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200" b="1" kern="1200" dirty="0">
                          <a:solidFill>
                            <a:schemeClr val="dk1"/>
                          </a:solidFill>
                          <a:effectLst/>
                          <a:latin typeface="Arial" panose="020B0604020202020204" pitchFamily="34" charset="0"/>
                          <a:ea typeface="+mn-ea"/>
                          <a:cs typeface="Arial" panose="020B0604020202020204" pitchFamily="34" charset="0"/>
                        </a:rPr>
                        <a:t>67.19</a:t>
                      </a:r>
                      <a:r>
                        <a:rPr lang="en-US" sz="1200" kern="1200" dirty="0">
                          <a:solidFill>
                            <a:schemeClr val="dk1"/>
                          </a:solidFill>
                          <a:effectLst/>
                          <a:latin typeface="Arial" panose="020B0604020202020204" pitchFamily="34" charset="0"/>
                          <a:ea typeface="+mn-ea"/>
                          <a:cs typeface="Arial" panose="020B0604020202020204" pitchFamily="34" charset="0"/>
                        </a:rPr>
                        <a:t> ± 13.10</a:t>
                      </a:r>
                      <a:endParaRPr lang="it-IT" sz="1200" kern="1200" dirty="0">
                        <a:solidFill>
                          <a:schemeClr val="dk1"/>
                        </a:solidFill>
                        <a:effectLst/>
                        <a:latin typeface="Arial" panose="020B0604020202020204" pitchFamily="34" charset="0"/>
                        <a:ea typeface="+mn-ea"/>
                        <a:cs typeface="Arial" panose="020B0604020202020204" pitchFamily="34" charset="0"/>
                      </a:endParaRPr>
                    </a:p>
                  </a:txBody>
                  <a:tcPr anchor="ctr">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it-IT" sz="1200" b="1" kern="1200" dirty="0">
                          <a:solidFill>
                            <a:schemeClr val="dk1"/>
                          </a:solidFill>
                          <a:effectLst/>
                          <a:latin typeface="Arial" panose="020B0604020202020204" pitchFamily="34" charset="0"/>
                          <a:ea typeface="+mn-ea"/>
                          <a:cs typeface="Arial" panose="020B0604020202020204" pitchFamily="34" charset="0"/>
                        </a:rPr>
                        <a:t>65.82</a:t>
                      </a:r>
                      <a:r>
                        <a:rPr lang="it-IT" sz="1200" kern="1200" dirty="0">
                          <a:solidFill>
                            <a:schemeClr val="dk1"/>
                          </a:solidFill>
                          <a:effectLst/>
                          <a:latin typeface="Arial" panose="020B0604020202020204" pitchFamily="34" charset="0"/>
                          <a:ea typeface="+mn-ea"/>
                          <a:cs typeface="Arial" panose="020B0604020202020204" pitchFamily="34" charset="0"/>
                        </a:rPr>
                        <a:t> </a:t>
                      </a:r>
                      <a:r>
                        <a:rPr lang="en-US" sz="1200" kern="1200" dirty="0">
                          <a:solidFill>
                            <a:schemeClr val="dk1"/>
                          </a:solidFill>
                          <a:effectLst/>
                          <a:latin typeface="Arial" panose="020B0604020202020204" pitchFamily="34" charset="0"/>
                          <a:ea typeface="+mn-ea"/>
                          <a:cs typeface="Arial" panose="020B0604020202020204" pitchFamily="34" charset="0"/>
                        </a:rPr>
                        <a:t>±</a:t>
                      </a:r>
                      <a:r>
                        <a:rPr lang="it-IT" sz="1200" kern="1200" dirty="0">
                          <a:solidFill>
                            <a:schemeClr val="dk1"/>
                          </a:solidFill>
                          <a:effectLst/>
                          <a:latin typeface="Arial" panose="020B0604020202020204" pitchFamily="34" charset="0"/>
                          <a:ea typeface="+mn-ea"/>
                          <a:cs typeface="Arial" panose="020B0604020202020204" pitchFamily="34" charset="0"/>
                        </a:rPr>
                        <a:t> 14.16</a:t>
                      </a:r>
                    </a:p>
                  </a:txBody>
                  <a:tcPr anchor="ctr">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200" b="1" kern="1200" dirty="0">
                          <a:solidFill>
                            <a:schemeClr val="dk1"/>
                          </a:solidFill>
                          <a:effectLst/>
                          <a:latin typeface="Arial" panose="020B0604020202020204" pitchFamily="34" charset="0"/>
                          <a:ea typeface="+mn-ea"/>
                          <a:cs typeface="Arial" panose="020B0604020202020204" pitchFamily="34" charset="0"/>
                        </a:rPr>
                        <a:t>66.81</a:t>
                      </a:r>
                      <a:r>
                        <a:rPr lang="en-US" sz="1200" kern="1200" dirty="0">
                          <a:solidFill>
                            <a:schemeClr val="dk1"/>
                          </a:solidFill>
                          <a:effectLst/>
                          <a:latin typeface="Arial" panose="020B0604020202020204" pitchFamily="34" charset="0"/>
                          <a:ea typeface="+mn-ea"/>
                          <a:cs typeface="Arial" panose="020B0604020202020204" pitchFamily="34" charset="0"/>
                        </a:rPr>
                        <a:t> ± 12.11</a:t>
                      </a:r>
                      <a:endParaRPr lang="it-IT" sz="1200" kern="1200" dirty="0">
                        <a:solidFill>
                          <a:schemeClr val="dk1"/>
                        </a:solidFill>
                        <a:effectLst/>
                        <a:latin typeface="Arial" panose="020B0604020202020204" pitchFamily="34" charset="0"/>
                        <a:ea typeface="+mn-ea"/>
                        <a:cs typeface="Arial" panose="020B0604020202020204" pitchFamily="34" charset="0"/>
                      </a:endParaRPr>
                    </a:p>
                  </a:txBody>
                  <a:tcPr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93106389"/>
                  </a:ext>
                </a:extLst>
              </a:tr>
              <a:tr h="360040">
                <a:tc>
                  <a:txBody>
                    <a:bodyPr/>
                    <a:lstStyle/>
                    <a:p>
                      <a:pPr algn="l" fontAlgn="b"/>
                      <a:endParaRPr lang="en-US" sz="1200" b="0" i="0" u="none" strike="noStrike" dirty="0">
                        <a:solidFill>
                          <a:srgbClr val="000000"/>
                        </a:solidFill>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1200" b="0" i="0" u="none" strike="noStrike" dirty="0">
                        <a:solidFill>
                          <a:srgbClr val="000000"/>
                        </a:solidFill>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1200" b="0" i="0" u="none" strike="noStrike" dirty="0">
                        <a:solidFill>
                          <a:srgbClr val="000000"/>
                        </a:solidFill>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16228734"/>
                  </a:ext>
                </a:extLst>
              </a:tr>
              <a:tr h="360040">
                <a:tc>
                  <a:txBody>
                    <a:bodyPr/>
                    <a:lstStyle/>
                    <a:p>
                      <a:pPr algn="ctr" fontAlgn="b"/>
                      <a:r>
                        <a:rPr lang="it-IT" sz="1200" b="1" kern="1200" dirty="0">
                          <a:solidFill>
                            <a:schemeClr val="dk1"/>
                          </a:solidFill>
                          <a:effectLst/>
                          <a:latin typeface="Arial" panose="020B0604020202020204" pitchFamily="34" charset="0"/>
                          <a:ea typeface="+mn-ea"/>
                          <a:cs typeface="Arial" panose="020B0604020202020204" pitchFamily="34" charset="0"/>
                        </a:rPr>
                        <a:t>24.58</a:t>
                      </a:r>
                      <a:r>
                        <a:rPr lang="it-IT" sz="1200" kern="1200" dirty="0">
                          <a:solidFill>
                            <a:schemeClr val="dk1"/>
                          </a:solidFill>
                          <a:effectLst/>
                          <a:latin typeface="Arial" panose="020B0604020202020204" pitchFamily="34" charset="0"/>
                          <a:ea typeface="+mn-ea"/>
                          <a:cs typeface="Arial" panose="020B0604020202020204" pitchFamily="34" charset="0"/>
                        </a:rPr>
                        <a:t> ± 3.00</a:t>
                      </a:r>
                      <a:endParaRPr lang="en-US" sz="1000" b="0" i="0" u="none" strike="noStrike" dirty="0">
                        <a:solidFill>
                          <a:srgbClr val="000000"/>
                        </a:solidFill>
                        <a:latin typeface="Arial" panose="020B0604020202020204" pitchFamily="34" charset="0"/>
                        <a:cs typeface="Arial" panose="020B0604020202020204" pitchFamily="34" charset="0"/>
                      </a:endParaRPr>
                    </a:p>
                  </a:txBody>
                  <a:tcPr marL="9525" marR="9525" marT="9525" marB="0" anchor="ctr">
                    <a:lnT w="12700" cap="flat" cmpd="sng" algn="ctr">
                      <a:solidFill>
                        <a:schemeClr val="tx1"/>
                      </a:solidFill>
                      <a:prstDash val="solid"/>
                      <a:round/>
                      <a:headEnd type="none" w="med" len="med"/>
                      <a:tailEnd type="none" w="med" len="med"/>
                    </a:lnT>
                    <a:noFill/>
                  </a:tcPr>
                </a:tc>
                <a:tc>
                  <a:txBody>
                    <a:bodyPr/>
                    <a:lstStyle/>
                    <a:p>
                      <a:pPr algn="ctr" fontAlgn="b"/>
                      <a:r>
                        <a:rPr lang="it-IT" sz="1200" b="1" kern="1200" dirty="0">
                          <a:solidFill>
                            <a:schemeClr val="dk1"/>
                          </a:solidFill>
                          <a:effectLst/>
                          <a:latin typeface="Arial" panose="020B0604020202020204" pitchFamily="34" charset="0"/>
                          <a:ea typeface="+mn-ea"/>
                          <a:cs typeface="Arial" panose="020B0604020202020204" pitchFamily="34" charset="0"/>
                        </a:rPr>
                        <a:t>24.02 </a:t>
                      </a:r>
                      <a:r>
                        <a:rPr lang="it-IT" sz="1200" kern="1200" dirty="0">
                          <a:solidFill>
                            <a:schemeClr val="dk1"/>
                          </a:solidFill>
                          <a:effectLst/>
                          <a:latin typeface="Arial" panose="020B0604020202020204" pitchFamily="34" charset="0"/>
                          <a:ea typeface="+mn-ea"/>
                          <a:cs typeface="Arial" panose="020B0604020202020204" pitchFamily="34" charset="0"/>
                        </a:rPr>
                        <a:t>± 2.22</a:t>
                      </a:r>
                      <a:endParaRPr lang="en-US" sz="1000" b="0" i="0" u="none" strike="noStrike" dirty="0">
                        <a:solidFill>
                          <a:srgbClr val="000000"/>
                        </a:solidFill>
                        <a:latin typeface="Arial" panose="020B0604020202020204" pitchFamily="34" charset="0"/>
                        <a:cs typeface="Arial" panose="020B0604020202020204" pitchFamily="34" charset="0"/>
                      </a:endParaRPr>
                    </a:p>
                  </a:txBody>
                  <a:tcPr marL="9525" marR="9525" marT="9525" marB="0" anchor="ctr">
                    <a:lnT w="12700" cap="flat" cmpd="sng" algn="ctr">
                      <a:solidFill>
                        <a:schemeClr val="tx1"/>
                      </a:solidFill>
                      <a:prstDash val="solid"/>
                      <a:round/>
                      <a:headEnd type="none" w="med" len="med"/>
                      <a:tailEnd type="none" w="med" len="med"/>
                    </a:lnT>
                    <a:noFill/>
                  </a:tcPr>
                </a:tc>
                <a:tc>
                  <a:txBody>
                    <a:bodyPr/>
                    <a:lstStyle/>
                    <a:p>
                      <a:pPr algn="ctr" fontAlgn="b"/>
                      <a:r>
                        <a:rPr lang="it-IT" sz="1200" b="1" kern="1200" dirty="0">
                          <a:solidFill>
                            <a:schemeClr val="dk1"/>
                          </a:solidFill>
                          <a:effectLst/>
                          <a:latin typeface="Arial" panose="020B0604020202020204" pitchFamily="34" charset="0"/>
                          <a:ea typeface="+mn-ea"/>
                          <a:cs typeface="Arial" panose="020B0604020202020204" pitchFamily="34" charset="0"/>
                        </a:rPr>
                        <a:t>24.33 </a:t>
                      </a:r>
                      <a:r>
                        <a:rPr lang="it-IT" sz="1200" kern="1200" dirty="0">
                          <a:solidFill>
                            <a:schemeClr val="dk1"/>
                          </a:solidFill>
                          <a:effectLst/>
                          <a:latin typeface="Arial" panose="020B0604020202020204" pitchFamily="34" charset="0"/>
                          <a:ea typeface="+mn-ea"/>
                          <a:cs typeface="Arial" panose="020B0604020202020204" pitchFamily="34" charset="0"/>
                        </a:rPr>
                        <a:t>± 3.65</a:t>
                      </a:r>
                      <a:endParaRPr lang="en-US" sz="1000" b="0" i="0" u="none" strike="noStrike" dirty="0">
                        <a:solidFill>
                          <a:srgbClr val="000000"/>
                        </a:solidFill>
                        <a:latin typeface="Arial" panose="020B0604020202020204" pitchFamily="34" charset="0"/>
                        <a:cs typeface="Arial" panose="020B0604020202020204" pitchFamily="34" charset="0"/>
                      </a:endParaRPr>
                    </a:p>
                  </a:txBody>
                  <a:tcPr marL="9525" marR="9525" marT="9525" marB="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238484752"/>
                  </a:ext>
                </a:extLst>
              </a:tr>
            </a:tbl>
          </a:graphicData>
        </a:graphic>
      </p:graphicFrame>
      <p:cxnSp>
        <p:nvCxnSpPr>
          <p:cNvPr id="6" name="Connettore 2 5"/>
          <p:cNvCxnSpPr/>
          <p:nvPr/>
        </p:nvCxnSpPr>
        <p:spPr>
          <a:xfrm>
            <a:off x="4716016" y="2221090"/>
            <a:ext cx="576064"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Connettore 2 20"/>
          <p:cNvCxnSpPr/>
          <p:nvPr/>
        </p:nvCxnSpPr>
        <p:spPr>
          <a:xfrm>
            <a:off x="4716016" y="2941170"/>
            <a:ext cx="576064"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23" name="Gruppo 22"/>
          <p:cNvGrpSpPr/>
          <p:nvPr/>
        </p:nvGrpSpPr>
        <p:grpSpPr>
          <a:xfrm>
            <a:off x="0" y="59583"/>
            <a:ext cx="9144000" cy="489097"/>
            <a:chOff x="0" y="59583"/>
            <a:chExt cx="9144000" cy="489097"/>
          </a:xfrm>
        </p:grpSpPr>
        <p:sp>
          <p:nvSpPr>
            <p:cNvPr id="24" name="Rettangolo 23"/>
            <p:cNvSpPr/>
            <p:nvPr/>
          </p:nvSpPr>
          <p:spPr>
            <a:xfrm>
              <a:off x="251520" y="59583"/>
              <a:ext cx="2952328" cy="336443"/>
            </a:xfrm>
            <a:prstGeom prst="rect">
              <a:avLst/>
            </a:prstGeom>
            <a:solidFill>
              <a:schemeClr val="tx2"/>
            </a:solidFill>
          </p:spPr>
          <p:txBody>
            <a:bodyPr wrap="square" anchor="ctr">
              <a:spAutoFit/>
            </a:bodyPr>
            <a:lstStyle/>
            <a:p>
              <a:r>
                <a:rPr lang="it-IT" sz="1600" b="1" dirty="0">
                  <a:solidFill>
                    <a:schemeClr val="bg1"/>
                  </a:solidFill>
                  <a:latin typeface="Arial" panose="020B0604020202020204" pitchFamily="34" charset="0"/>
                  <a:cs typeface="Arial" panose="020B0604020202020204" pitchFamily="34" charset="0"/>
                </a:rPr>
                <a:t>DATA ANALYSIS</a:t>
              </a:r>
            </a:p>
          </p:txBody>
        </p:sp>
        <p:cxnSp>
          <p:nvCxnSpPr>
            <p:cNvPr id="27" name="Connettore diritto 26"/>
            <p:cNvCxnSpPr/>
            <p:nvPr/>
          </p:nvCxnSpPr>
          <p:spPr>
            <a:xfrm>
              <a:off x="0" y="548680"/>
              <a:ext cx="9144000" cy="0"/>
            </a:xfrm>
            <a:prstGeom prst="line">
              <a:avLst/>
            </a:prstGeom>
            <a:solidFill>
              <a:schemeClr val="tx2"/>
            </a:solidFill>
            <a:ln w="28575">
              <a:solidFill>
                <a:schemeClr val="tx2"/>
              </a:solidFill>
            </a:ln>
          </p:spPr>
          <p:style>
            <a:lnRef idx="1">
              <a:schemeClr val="accent1"/>
            </a:lnRef>
            <a:fillRef idx="0">
              <a:schemeClr val="accent1"/>
            </a:fillRef>
            <a:effectRef idx="0">
              <a:schemeClr val="accent1"/>
            </a:effectRef>
            <a:fontRef idx="minor">
              <a:schemeClr val="tx1"/>
            </a:fontRef>
          </p:style>
        </p:cxnSp>
      </p:grpSp>
      <p:pic>
        <p:nvPicPr>
          <p:cNvPr id="29" name="Immagine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32440" y="17530"/>
            <a:ext cx="504056" cy="504056"/>
          </a:xfrm>
          <a:prstGeom prst="rect">
            <a:avLst/>
          </a:prstGeom>
          <a:noFill/>
          <a:ln>
            <a:noFill/>
          </a:ln>
          <a:effectLst/>
        </p:spPr>
      </p:pic>
      <p:sp>
        <p:nvSpPr>
          <p:cNvPr id="13" name="Rettangolo 12"/>
          <p:cNvSpPr/>
          <p:nvPr/>
        </p:nvSpPr>
        <p:spPr>
          <a:xfrm>
            <a:off x="2627784" y="4171146"/>
            <a:ext cx="3960440" cy="496996"/>
          </a:xfrm>
          <a:prstGeom prst="rect">
            <a:avLst/>
          </a:prstGeom>
        </p:spPr>
        <p:txBody>
          <a:bodyPr wrap="square">
            <a:spAutoFit/>
          </a:bodyPr>
          <a:lstStyle/>
          <a:p>
            <a:pPr algn="ctr">
              <a:lnSpc>
                <a:spcPct val="150000"/>
              </a:lnSpc>
            </a:pPr>
            <a:r>
              <a:rPr lang="en-US" sz="2000" b="1" dirty="0">
                <a:solidFill>
                  <a:schemeClr val="tx1"/>
                </a:solidFill>
                <a:latin typeface="Arial" panose="020B0604020202020204" pitchFamily="34" charset="0"/>
                <a:cs typeface="Arial" panose="020B0604020202020204" pitchFamily="34" charset="0"/>
              </a:rPr>
              <a:t>TUMOUR CHARACTERISTICS</a:t>
            </a:r>
          </a:p>
        </p:txBody>
      </p:sp>
      <p:graphicFrame>
        <p:nvGraphicFramePr>
          <p:cNvPr id="5" name="Tabella 4"/>
          <p:cNvGraphicFramePr>
            <a:graphicFrameLocks noGrp="1"/>
          </p:cNvGraphicFramePr>
          <p:nvPr>
            <p:extLst>
              <p:ext uri="{D42A27DB-BD31-4B8C-83A1-F6EECF244321}">
                <p14:modId xmlns:p14="http://schemas.microsoft.com/office/powerpoint/2010/main" val="2524813729"/>
              </p:ext>
            </p:extLst>
          </p:nvPr>
        </p:nvGraphicFramePr>
        <p:xfrm>
          <a:off x="254082" y="5060874"/>
          <a:ext cx="7774302" cy="1463745"/>
        </p:xfrm>
        <a:graphic>
          <a:graphicData uri="http://schemas.openxmlformats.org/drawingml/2006/table">
            <a:tbl>
              <a:tblPr firstRow="1" bandRow="1">
                <a:tableStyleId>{9D7B26C5-4107-4FEC-AEDC-1716B250A1EF}</a:tableStyleId>
              </a:tblPr>
              <a:tblGrid>
                <a:gridCol w="1869646">
                  <a:extLst>
                    <a:ext uri="{9D8B030D-6E8A-4147-A177-3AD203B41FA5}">
                      <a16:colId xmlns:a16="http://schemas.microsoft.com/office/drawing/2014/main" val="1308658140"/>
                    </a:ext>
                  </a:extLst>
                </a:gridCol>
                <a:gridCol w="1495350">
                  <a:extLst>
                    <a:ext uri="{9D8B030D-6E8A-4147-A177-3AD203B41FA5}">
                      <a16:colId xmlns:a16="http://schemas.microsoft.com/office/drawing/2014/main" val="49850100"/>
                    </a:ext>
                  </a:extLst>
                </a:gridCol>
                <a:gridCol w="2552756">
                  <a:extLst>
                    <a:ext uri="{9D8B030D-6E8A-4147-A177-3AD203B41FA5}">
                      <a16:colId xmlns:a16="http://schemas.microsoft.com/office/drawing/2014/main" val="2489668809"/>
                    </a:ext>
                  </a:extLst>
                </a:gridCol>
                <a:gridCol w="1856550">
                  <a:extLst>
                    <a:ext uri="{9D8B030D-6E8A-4147-A177-3AD203B41FA5}">
                      <a16:colId xmlns:a16="http://schemas.microsoft.com/office/drawing/2014/main" val="1374056664"/>
                    </a:ext>
                  </a:extLst>
                </a:gridCol>
              </a:tblGrid>
              <a:tr h="384350">
                <a:tc>
                  <a:txBody>
                    <a:bodyPr/>
                    <a:lstStyle/>
                    <a:p>
                      <a:pPr algn="ctr"/>
                      <a:endParaRPr lang="it-IT" sz="1400" dirty="0">
                        <a:latin typeface="Arial" panose="020B0604020202020204" pitchFamily="34" charset="0"/>
                        <a:cs typeface="Arial" panose="020B0604020202020204" pitchFamily="34" charset="0"/>
                      </a:endParaRPr>
                    </a:p>
                  </a:txBody>
                  <a:tcPr/>
                </a:tc>
                <a:tc>
                  <a:txBody>
                    <a:bodyPr/>
                    <a:lstStyle/>
                    <a:p>
                      <a:pPr algn="ctr"/>
                      <a:r>
                        <a:rPr lang="it-IT" sz="1400" dirty="0">
                          <a:latin typeface="Arial" panose="020B0604020202020204" pitchFamily="34" charset="0"/>
                          <a:cs typeface="Arial" panose="020B0604020202020204" pitchFamily="34" charset="0"/>
                        </a:rPr>
                        <a:t>ROBOTIC</a:t>
                      </a:r>
                    </a:p>
                  </a:txBody>
                  <a:tcPr>
                    <a:noFill/>
                  </a:tcPr>
                </a:tc>
                <a:tc>
                  <a:txBody>
                    <a:bodyPr/>
                    <a:lstStyle/>
                    <a:p>
                      <a:pPr algn="ctr"/>
                      <a:r>
                        <a:rPr lang="it-IT" sz="1400" dirty="0">
                          <a:latin typeface="Arial" panose="020B0604020202020204" pitchFamily="34" charset="0"/>
                          <a:cs typeface="Arial" panose="020B0604020202020204" pitchFamily="34" charset="0"/>
                        </a:rPr>
                        <a:t>LAPAROSCOPY</a:t>
                      </a:r>
                    </a:p>
                  </a:txBody>
                  <a:tcPr>
                    <a:noFill/>
                  </a:tcPr>
                </a:tc>
                <a:tc>
                  <a:txBody>
                    <a:bodyPr/>
                    <a:lstStyle/>
                    <a:p>
                      <a:pPr algn="ctr"/>
                      <a:r>
                        <a:rPr lang="it-IT" sz="1400" dirty="0">
                          <a:latin typeface="Arial" panose="020B0604020202020204" pitchFamily="34" charset="0"/>
                          <a:cs typeface="Arial" panose="020B0604020202020204" pitchFamily="34" charset="0"/>
                        </a:rPr>
                        <a:t>OPEN</a:t>
                      </a:r>
                    </a:p>
                  </a:txBody>
                  <a:tcPr>
                    <a:noFill/>
                  </a:tcPr>
                </a:tc>
                <a:extLst>
                  <a:ext uri="{0D108BD9-81ED-4DB2-BD59-A6C34878D82A}">
                    <a16:rowId xmlns:a16="http://schemas.microsoft.com/office/drawing/2014/main" val="680499947"/>
                  </a:ext>
                </a:extLst>
              </a:tr>
              <a:tr h="373157">
                <a:tc>
                  <a:txBody>
                    <a:bodyPr/>
                    <a:lstStyle/>
                    <a:p>
                      <a:pPr algn="ctr" fontAlgn="ctr">
                        <a:lnSpc>
                          <a:spcPts val="1000"/>
                        </a:lnSpc>
                        <a:spcAft>
                          <a:spcPts val="0"/>
                        </a:spcAft>
                      </a:pPr>
                      <a:r>
                        <a:rPr lang="it-IT" altLang="zh-CN" sz="1400" b="1" i="0" u="none" strike="noStrike" kern="1200" dirty="0">
                          <a:solidFill>
                            <a:schemeClr val="tx1"/>
                          </a:solidFill>
                          <a:latin typeface="Arial" panose="020B0604020202020204" pitchFamily="34" charset="0"/>
                          <a:ea typeface="+mn-ea"/>
                          <a:cs typeface="Arial" panose="020B0604020202020204" pitchFamily="34" charset="0"/>
                        </a:rPr>
                        <a:t>Lower </a:t>
                      </a:r>
                      <a:r>
                        <a:rPr lang="it-IT" altLang="zh-CN" sz="1400" b="1" i="0" u="none" strike="noStrike" kern="1200" dirty="0" err="1">
                          <a:solidFill>
                            <a:schemeClr val="tx1"/>
                          </a:solidFill>
                          <a:latin typeface="Arial" panose="020B0604020202020204" pitchFamily="34" charset="0"/>
                          <a:ea typeface="+mn-ea"/>
                          <a:cs typeface="Arial" panose="020B0604020202020204" pitchFamily="34" charset="0"/>
                        </a:rPr>
                        <a:t>third</a:t>
                      </a:r>
                      <a:endParaRPr lang="it-IT" sz="1400" b="1" i="0" u="none" strike="noStrike" kern="1200" dirty="0">
                        <a:solidFill>
                          <a:schemeClr val="tx1"/>
                        </a:solidFill>
                        <a:latin typeface="Arial" panose="020B0604020202020204" pitchFamily="34" charset="0"/>
                        <a:ea typeface="+mn-ea"/>
                        <a:cs typeface="Arial" panose="020B0604020202020204" pitchFamily="34" charset="0"/>
                      </a:endParaRPr>
                    </a:p>
                  </a:txBody>
                  <a:tcPr marL="17780" marR="17780" marT="17780" marB="17780" anchor="ctr">
                    <a:solidFill>
                      <a:schemeClr val="bg1">
                        <a:lumMod val="95000"/>
                      </a:schemeClr>
                    </a:solidFill>
                  </a:tcPr>
                </a:tc>
                <a:tc>
                  <a:txBody>
                    <a:bodyPr/>
                    <a:lstStyle/>
                    <a:p>
                      <a:pPr marL="0" algn="ctr" defTabSz="914400" rtl="0" eaLnBrk="1" fontAlgn="ctr" latinLnBrk="0" hangingPunct="1">
                        <a:lnSpc>
                          <a:spcPts val="1000"/>
                        </a:lnSpc>
                        <a:spcAft>
                          <a:spcPts val="0"/>
                        </a:spcAft>
                      </a:pPr>
                      <a:r>
                        <a:rPr lang="it-IT" altLang="zh-CN" sz="1600" b="0" kern="1200" baseline="0" dirty="0">
                          <a:solidFill>
                            <a:schemeClr val="dk1"/>
                          </a:solidFill>
                          <a:latin typeface="Arial" panose="020B0604020202020204" pitchFamily="34" charset="0"/>
                          <a:ea typeface="+mn-ea"/>
                          <a:cs typeface="Arial" panose="020B0604020202020204" pitchFamily="34" charset="0"/>
                        </a:rPr>
                        <a:t>84 (55.6%)</a:t>
                      </a:r>
                      <a:endParaRPr lang="it-IT" sz="1600" b="0" kern="1200" baseline="0" dirty="0">
                        <a:solidFill>
                          <a:schemeClr val="dk1"/>
                        </a:solidFill>
                        <a:latin typeface="Arial" panose="020B0604020202020204" pitchFamily="34" charset="0"/>
                        <a:ea typeface="+mn-ea"/>
                        <a:cs typeface="Arial" panose="020B0604020202020204" pitchFamily="34" charset="0"/>
                      </a:endParaRPr>
                    </a:p>
                  </a:txBody>
                  <a:tcPr marL="17780" marR="17780" marT="17780" marB="17780" anchor="ctr">
                    <a:solidFill>
                      <a:schemeClr val="bg1">
                        <a:lumMod val="95000"/>
                      </a:schemeClr>
                    </a:solidFill>
                  </a:tcPr>
                </a:tc>
                <a:tc>
                  <a:txBody>
                    <a:bodyPr/>
                    <a:lstStyle/>
                    <a:p>
                      <a:pPr marL="0" algn="ctr" defTabSz="914400" rtl="0" eaLnBrk="1" fontAlgn="ctr" latinLnBrk="0" hangingPunct="1">
                        <a:lnSpc>
                          <a:spcPts val="1000"/>
                        </a:lnSpc>
                        <a:spcAft>
                          <a:spcPts val="0"/>
                        </a:spcAft>
                      </a:pPr>
                      <a:r>
                        <a:rPr lang="it-IT" altLang="zh-CN" sz="1600" b="0" kern="1200" baseline="0" dirty="0">
                          <a:solidFill>
                            <a:schemeClr val="dk1"/>
                          </a:solidFill>
                          <a:latin typeface="Arial" panose="020B0604020202020204" pitchFamily="34" charset="0"/>
                          <a:ea typeface="+mn-ea"/>
                          <a:cs typeface="Arial" panose="020B0604020202020204" pitchFamily="34" charset="0"/>
                        </a:rPr>
                        <a:t>76 (50.3%)</a:t>
                      </a:r>
                      <a:endParaRPr lang="it-IT" sz="1600" b="0" kern="1200" baseline="0" dirty="0">
                        <a:solidFill>
                          <a:schemeClr val="dk1"/>
                        </a:solidFill>
                        <a:latin typeface="Arial" panose="020B0604020202020204" pitchFamily="34" charset="0"/>
                        <a:ea typeface="+mn-ea"/>
                        <a:cs typeface="Arial" panose="020B0604020202020204" pitchFamily="34" charset="0"/>
                      </a:endParaRPr>
                    </a:p>
                  </a:txBody>
                  <a:tcPr marL="17780" marR="17780" marT="17780" marB="17780" anchor="ctr">
                    <a:solidFill>
                      <a:schemeClr val="bg1">
                        <a:lumMod val="95000"/>
                      </a:schemeClr>
                    </a:solidFill>
                  </a:tcPr>
                </a:tc>
                <a:tc>
                  <a:txBody>
                    <a:bodyPr/>
                    <a:lstStyle/>
                    <a:p>
                      <a:pPr marL="0" algn="ctr" defTabSz="914400" rtl="0" eaLnBrk="1" fontAlgn="ctr" latinLnBrk="0" hangingPunct="1">
                        <a:lnSpc>
                          <a:spcPts val="1000"/>
                        </a:lnSpc>
                        <a:spcAft>
                          <a:spcPts val="0"/>
                        </a:spcAft>
                      </a:pPr>
                      <a:r>
                        <a:rPr lang="it-IT" altLang="zh-CN" sz="1600" b="0" kern="1200" baseline="0" dirty="0">
                          <a:solidFill>
                            <a:schemeClr val="dk1"/>
                          </a:solidFill>
                          <a:latin typeface="Arial" panose="020B0604020202020204" pitchFamily="34" charset="0"/>
                          <a:ea typeface="+mn-ea"/>
                          <a:cs typeface="Arial" panose="020B0604020202020204" pitchFamily="34" charset="0"/>
                        </a:rPr>
                        <a:t>153 (50.7%)</a:t>
                      </a:r>
                      <a:endParaRPr lang="it-IT" sz="1600" b="0" kern="1200" baseline="0" dirty="0">
                        <a:solidFill>
                          <a:schemeClr val="dk1"/>
                        </a:solidFill>
                        <a:latin typeface="Arial" panose="020B0604020202020204" pitchFamily="34" charset="0"/>
                        <a:ea typeface="+mn-ea"/>
                        <a:cs typeface="Arial" panose="020B0604020202020204" pitchFamily="34" charset="0"/>
                      </a:endParaRPr>
                    </a:p>
                  </a:txBody>
                  <a:tcPr marL="17780" marR="17780" marT="17780" marB="17780" anchor="ctr">
                    <a:solidFill>
                      <a:schemeClr val="bg1">
                        <a:lumMod val="95000"/>
                      </a:schemeClr>
                    </a:solidFill>
                  </a:tcPr>
                </a:tc>
                <a:extLst>
                  <a:ext uri="{0D108BD9-81ED-4DB2-BD59-A6C34878D82A}">
                    <a16:rowId xmlns:a16="http://schemas.microsoft.com/office/drawing/2014/main" val="3858945802"/>
                  </a:ext>
                </a:extLst>
              </a:tr>
              <a:tr h="309571">
                <a:tc>
                  <a:txBody>
                    <a:bodyPr/>
                    <a:lstStyle/>
                    <a:p>
                      <a:pPr algn="ctr" fontAlgn="ctr">
                        <a:lnSpc>
                          <a:spcPts val="1000"/>
                        </a:lnSpc>
                        <a:spcAft>
                          <a:spcPts val="0"/>
                        </a:spcAft>
                      </a:pPr>
                      <a:r>
                        <a:rPr lang="it-IT" altLang="zh-CN" sz="1400" b="1" i="0" u="none" strike="noStrike" kern="1200" dirty="0">
                          <a:solidFill>
                            <a:schemeClr val="tx1"/>
                          </a:solidFill>
                          <a:latin typeface="Arial" panose="020B0604020202020204" pitchFamily="34" charset="0"/>
                          <a:ea typeface="+mn-ea"/>
                          <a:cs typeface="Arial" panose="020B0604020202020204" pitchFamily="34" charset="0"/>
                        </a:rPr>
                        <a:t>Middle </a:t>
                      </a:r>
                      <a:r>
                        <a:rPr lang="it-IT" altLang="zh-CN" sz="1400" b="1" i="0" u="none" strike="noStrike" kern="1200" dirty="0" err="1">
                          <a:solidFill>
                            <a:schemeClr val="tx1"/>
                          </a:solidFill>
                          <a:latin typeface="Arial" panose="020B0604020202020204" pitchFamily="34" charset="0"/>
                          <a:ea typeface="+mn-ea"/>
                          <a:cs typeface="Arial" panose="020B0604020202020204" pitchFamily="34" charset="0"/>
                        </a:rPr>
                        <a:t>third</a:t>
                      </a:r>
                      <a:endParaRPr lang="it-IT" sz="1400" b="1" i="0" u="none" strike="noStrike" kern="1200" dirty="0">
                        <a:solidFill>
                          <a:schemeClr val="tx1"/>
                        </a:solidFill>
                        <a:latin typeface="Arial" panose="020B0604020202020204" pitchFamily="34" charset="0"/>
                        <a:ea typeface="+mn-ea"/>
                        <a:cs typeface="Arial" panose="020B0604020202020204" pitchFamily="34" charset="0"/>
                      </a:endParaRPr>
                    </a:p>
                  </a:txBody>
                  <a:tcPr marL="17780" marR="17780" marT="17780" marB="17780" anchor="ctr">
                    <a:solidFill>
                      <a:schemeClr val="bg1">
                        <a:lumMod val="95000"/>
                      </a:schemeClr>
                    </a:solidFill>
                  </a:tcPr>
                </a:tc>
                <a:tc>
                  <a:txBody>
                    <a:bodyPr/>
                    <a:lstStyle/>
                    <a:p>
                      <a:pPr marL="0" algn="ctr" defTabSz="914400" rtl="0" eaLnBrk="1" fontAlgn="ctr" latinLnBrk="0" hangingPunct="1">
                        <a:lnSpc>
                          <a:spcPts val="1000"/>
                        </a:lnSpc>
                        <a:spcAft>
                          <a:spcPts val="0"/>
                        </a:spcAft>
                      </a:pPr>
                      <a:r>
                        <a:rPr lang="it-IT" altLang="zh-CN" sz="1600" b="0" kern="1200" baseline="0" dirty="0">
                          <a:solidFill>
                            <a:schemeClr val="dk1"/>
                          </a:solidFill>
                          <a:latin typeface="Arial" panose="020B0604020202020204" pitchFamily="34" charset="0"/>
                          <a:ea typeface="+mn-ea"/>
                          <a:cs typeface="Arial" panose="020B0604020202020204" pitchFamily="34" charset="0"/>
                        </a:rPr>
                        <a:t>54 (35.8%)</a:t>
                      </a:r>
                      <a:endParaRPr lang="it-IT" sz="1600" b="0" kern="1200" baseline="0" dirty="0">
                        <a:solidFill>
                          <a:schemeClr val="dk1"/>
                        </a:solidFill>
                        <a:latin typeface="Arial" panose="020B0604020202020204" pitchFamily="34" charset="0"/>
                        <a:ea typeface="+mn-ea"/>
                        <a:cs typeface="Arial" panose="020B0604020202020204" pitchFamily="34" charset="0"/>
                      </a:endParaRPr>
                    </a:p>
                  </a:txBody>
                  <a:tcPr marL="17780" marR="17780" marT="17780" marB="17780" anchor="ctr">
                    <a:solidFill>
                      <a:schemeClr val="bg1">
                        <a:lumMod val="95000"/>
                      </a:schemeClr>
                    </a:solidFill>
                  </a:tcPr>
                </a:tc>
                <a:tc>
                  <a:txBody>
                    <a:bodyPr/>
                    <a:lstStyle/>
                    <a:p>
                      <a:pPr marL="0" algn="ctr" defTabSz="914400" rtl="0" eaLnBrk="1" fontAlgn="ctr" latinLnBrk="0" hangingPunct="1">
                        <a:lnSpc>
                          <a:spcPts val="1000"/>
                        </a:lnSpc>
                        <a:spcAft>
                          <a:spcPts val="0"/>
                        </a:spcAft>
                      </a:pPr>
                      <a:r>
                        <a:rPr lang="it-IT" altLang="zh-CN" sz="1600" b="0" kern="1200" baseline="0" dirty="0">
                          <a:solidFill>
                            <a:schemeClr val="dk1"/>
                          </a:solidFill>
                          <a:latin typeface="Arial" panose="020B0604020202020204" pitchFamily="34" charset="0"/>
                          <a:ea typeface="+mn-ea"/>
                          <a:cs typeface="Arial" panose="020B0604020202020204" pitchFamily="34" charset="0"/>
                        </a:rPr>
                        <a:t>54 (35.8%)</a:t>
                      </a:r>
                      <a:endParaRPr lang="it-IT" sz="1600" b="0" kern="1200" baseline="0" dirty="0">
                        <a:solidFill>
                          <a:schemeClr val="dk1"/>
                        </a:solidFill>
                        <a:latin typeface="Arial" panose="020B0604020202020204" pitchFamily="34" charset="0"/>
                        <a:ea typeface="+mn-ea"/>
                        <a:cs typeface="Arial" panose="020B0604020202020204" pitchFamily="34" charset="0"/>
                      </a:endParaRPr>
                    </a:p>
                  </a:txBody>
                  <a:tcPr marL="17780" marR="17780" marT="17780" marB="17780" anchor="ctr">
                    <a:solidFill>
                      <a:schemeClr val="bg1">
                        <a:lumMod val="95000"/>
                      </a:schemeClr>
                    </a:solidFill>
                  </a:tcPr>
                </a:tc>
                <a:tc>
                  <a:txBody>
                    <a:bodyPr/>
                    <a:lstStyle/>
                    <a:p>
                      <a:pPr marL="0" algn="ctr" defTabSz="914400" rtl="0" eaLnBrk="1" fontAlgn="ctr" latinLnBrk="0" hangingPunct="1">
                        <a:lnSpc>
                          <a:spcPts val="1000"/>
                        </a:lnSpc>
                        <a:spcAft>
                          <a:spcPts val="0"/>
                        </a:spcAft>
                      </a:pPr>
                      <a:r>
                        <a:rPr lang="it-IT" altLang="zh-CN" sz="1600" b="0" kern="1200" baseline="0" dirty="0">
                          <a:solidFill>
                            <a:schemeClr val="dk1"/>
                          </a:solidFill>
                          <a:latin typeface="Arial" panose="020B0604020202020204" pitchFamily="34" charset="0"/>
                          <a:ea typeface="+mn-ea"/>
                          <a:cs typeface="Arial" panose="020B0604020202020204" pitchFamily="34" charset="0"/>
                        </a:rPr>
                        <a:t>108 (35.8%)</a:t>
                      </a:r>
                      <a:endParaRPr lang="it-IT" sz="1600" b="0" kern="1200" baseline="0" dirty="0">
                        <a:solidFill>
                          <a:schemeClr val="dk1"/>
                        </a:solidFill>
                        <a:latin typeface="Arial" panose="020B0604020202020204" pitchFamily="34" charset="0"/>
                        <a:ea typeface="+mn-ea"/>
                        <a:cs typeface="Arial" panose="020B0604020202020204" pitchFamily="34" charset="0"/>
                      </a:endParaRPr>
                    </a:p>
                  </a:txBody>
                  <a:tcPr marL="17780" marR="17780" marT="17780" marB="17780" anchor="ctr">
                    <a:solidFill>
                      <a:schemeClr val="bg1">
                        <a:lumMod val="95000"/>
                      </a:schemeClr>
                    </a:solidFill>
                  </a:tcPr>
                </a:tc>
                <a:extLst>
                  <a:ext uri="{0D108BD9-81ED-4DB2-BD59-A6C34878D82A}">
                    <a16:rowId xmlns:a16="http://schemas.microsoft.com/office/drawing/2014/main" val="1770103345"/>
                  </a:ext>
                </a:extLst>
              </a:tr>
              <a:tr h="396667">
                <a:tc>
                  <a:txBody>
                    <a:bodyPr/>
                    <a:lstStyle/>
                    <a:p>
                      <a:pPr algn="ctr" fontAlgn="ctr">
                        <a:lnSpc>
                          <a:spcPts val="1000"/>
                        </a:lnSpc>
                        <a:spcAft>
                          <a:spcPts val="0"/>
                        </a:spcAft>
                      </a:pPr>
                      <a:r>
                        <a:rPr lang="it-IT" altLang="zh-CN" sz="1400" b="1" i="0" u="none" strike="noStrike" kern="1200" dirty="0" err="1">
                          <a:solidFill>
                            <a:schemeClr val="tx1"/>
                          </a:solidFill>
                          <a:latin typeface="Arial" panose="020B0604020202020204" pitchFamily="34" charset="0"/>
                          <a:ea typeface="+mn-ea"/>
                          <a:cs typeface="Arial" panose="020B0604020202020204" pitchFamily="34" charset="0"/>
                        </a:rPr>
                        <a:t>Upper</a:t>
                      </a:r>
                      <a:r>
                        <a:rPr lang="it-IT" altLang="zh-CN" sz="1400" b="1" i="0" u="none" strike="noStrike" kern="1200" dirty="0">
                          <a:solidFill>
                            <a:schemeClr val="tx1"/>
                          </a:solidFill>
                          <a:latin typeface="Arial" panose="020B0604020202020204" pitchFamily="34" charset="0"/>
                          <a:ea typeface="+mn-ea"/>
                          <a:cs typeface="Arial" panose="020B0604020202020204" pitchFamily="34" charset="0"/>
                        </a:rPr>
                        <a:t> </a:t>
                      </a:r>
                      <a:r>
                        <a:rPr lang="it-IT" altLang="zh-CN" sz="1400" b="1" i="0" u="none" strike="noStrike" kern="1200" dirty="0" err="1">
                          <a:solidFill>
                            <a:schemeClr val="tx1"/>
                          </a:solidFill>
                          <a:latin typeface="Arial" panose="020B0604020202020204" pitchFamily="34" charset="0"/>
                          <a:ea typeface="+mn-ea"/>
                          <a:cs typeface="Arial" panose="020B0604020202020204" pitchFamily="34" charset="0"/>
                        </a:rPr>
                        <a:t>third</a:t>
                      </a:r>
                      <a:endParaRPr lang="it-IT" sz="1400" b="1" i="0" u="none" strike="noStrike" kern="1200" dirty="0">
                        <a:solidFill>
                          <a:schemeClr val="tx1"/>
                        </a:solidFill>
                        <a:latin typeface="Arial" panose="020B0604020202020204" pitchFamily="34" charset="0"/>
                        <a:ea typeface="+mn-ea"/>
                        <a:cs typeface="Arial" panose="020B0604020202020204" pitchFamily="34" charset="0"/>
                      </a:endParaRPr>
                    </a:p>
                  </a:txBody>
                  <a:tcPr marL="17780" marR="17780" marT="17780" marB="17780" anchor="ctr">
                    <a:solidFill>
                      <a:schemeClr val="bg1">
                        <a:lumMod val="95000"/>
                      </a:schemeClr>
                    </a:solidFill>
                  </a:tcPr>
                </a:tc>
                <a:tc>
                  <a:txBody>
                    <a:bodyPr/>
                    <a:lstStyle/>
                    <a:p>
                      <a:pPr marL="0" algn="ctr" defTabSz="914400" rtl="0" eaLnBrk="1" fontAlgn="ctr" latinLnBrk="0" hangingPunct="1">
                        <a:lnSpc>
                          <a:spcPts val="1000"/>
                        </a:lnSpc>
                        <a:spcAft>
                          <a:spcPts val="0"/>
                        </a:spcAft>
                      </a:pPr>
                      <a:r>
                        <a:rPr lang="it-IT" altLang="zh-CN" sz="1600" b="0" kern="1200" baseline="0" dirty="0">
                          <a:solidFill>
                            <a:schemeClr val="dk1"/>
                          </a:solidFill>
                          <a:latin typeface="Arial" panose="020B0604020202020204" pitchFamily="34" charset="0"/>
                          <a:ea typeface="+mn-ea"/>
                          <a:cs typeface="Arial" panose="020B0604020202020204" pitchFamily="34" charset="0"/>
                        </a:rPr>
                        <a:t>13 (8.6%)</a:t>
                      </a:r>
                      <a:endParaRPr lang="it-IT" sz="1600" b="0" kern="1200" baseline="0" dirty="0">
                        <a:solidFill>
                          <a:schemeClr val="dk1"/>
                        </a:solidFill>
                        <a:latin typeface="Arial" panose="020B0604020202020204" pitchFamily="34" charset="0"/>
                        <a:ea typeface="+mn-ea"/>
                        <a:cs typeface="Arial" panose="020B0604020202020204" pitchFamily="34" charset="0"/>
                      </a:endParaRPr>
                    </a:p>
                  </a:txBody>
                  <a:tcPr marL="17780" marR="17780" marT="17780" marB="17780" anchor="ctr">
                    <a:solidFill>
                      <a:schemeClr val="bg1">
                        <a:lumMod val="95000"/>
                      </a:schemeClr>
                    </a:solidFill>
                  </a:tcPr>
                </a:tc>
                <a:tc>
                  <a:txBody>
                    <a:bodyPr/>
                    <a:lstStyle/>
                    <a:p>
                      <a:pPr marL="0" algn="ctr" defTabSz="914400" rtl="0" eaLnBrk="1" fontAlgn="ctr" latinLnBrk="0" hangingPunct="1">
                        <a:lnSpc>
                          <a:spcPts val="1000"/>
                        </a:lnSpc>
                        <a:spcAft>
                          <a:spcPts val="0"/>
                        </a:spcAft>
                      </a:pPr>
                      <a:r>
                        <a:rPr lang="it-IT" altLang="zh-CN" sz="1600" b="0" kern="1200" baseline="0" dirty="0">
                          <a:solidFill>
                            <a:schemeClr val="dk1"/>
                          </a:solidFill>
                          <a:latin typeface="Arial" panose="020B0604020202020204" pitchFamily="34" charset="0"/>
                          <a:ea typeface="+mn-ea"/>
                          <a:cs typeface="Arial" panose="020B0604020202020204" pitchFamily="34" charset="0"/>
                        </a:rPr>
                        <a:t>21 (13.9%)</a:t>
                      </a:r>
                      <a:endParaRPr lang="it-IT" sz="1600" b="0" kern="1200" baseline="0" dirty="0">
                        <a:solidFill>
                          <a:schemeClr val="dk1"/>
                        </a:solidFill>
                        <a:latin typeface="Arial" panose="020B0604020202020204" pitchFamily="34" charset="0"/>
                        <a:ea typeface="+mn-ea"/>
                        <a:cs typeface="Arial" panose="020B0604020202020204" pitchFamily="34" charset="0"/>
                      </a:endParaRPr>
                    </a:p>
                  </a:txBody>
                  <a:tcPr marL="17780" marR="17780" marT="17780" marB="17780" anchor="ctr">
                    <a:solidFill>
                      <a:schemeClr val="bg1">
                        <a:lumMod val="95000"/>
                      </a:schemeClr>
                    </a:solidFill>
                  </a:tcPr>
                </a:tc>
                <a:tc>
                  <a:txBody>
                    <a:bodyPr/>
                    <a:lstStyle/>
                    <a:p>
                      <a:pPr marL="0" algn="ctr" defTabSz="914400" rtl="0" eaLnBrk="1" fontAlgn="ctr" latinLnBrk="0" hangingPunct="1">
                        <a:lnSpc>
                          <a:spcPts val="1000"/>
                        </a:lnSpc>
                        <a:spcAft>
                          <a:spcPts val="0"/>
                        </a:spcAft>
                      </a:pPr>
                      <a:r>
                        <a:rPr lang="it-IT" altLang="zh-CN" sz="1600" b="0" kern="1200" baseline="0" dirty="0">
                          <a:solidFill>
                            <a:schemeClr val="dk1"/>
                          </a:solidFill>
                          <a:latin typeface="Arial" panose="020B0604020202020204" pitchFamily="34" charset="0"/>
                          <a:ea typeface="+mn-ea"/>
                          <a:cs typeface="Arial" panose="020B0604020202020204" pitchFamily="34" charset="0"/>
                        </a:rPr>
                        <a:t>41 (13.6%)</a:t>
                      </a:r>
                      <a:endParaRPr lang="it-IT" sz="1600" b="0" kern="1200" baseline="0" dirty="0">
                        <a:solidFill>
                          <a:schemeClr val="dk1"/>
                        </a:solidFill>
                        <a:latin typeface="Arial" panose="020B0604020202020204" pitchFamily="34" charset="0"/>
                        <a:ea typeface="+mn-ea"/>
                        <a:cs typeface="Arial" panose="020B0604020202020204" pitchFamily="34" charset="0"/>
                      </a:endParaRPr>
                    </a:p>
                  </a:txBody>
                  <a:tcPr marL="17780" marR="17780" marT="17780" marB="17780" anchor="ctr">
                    <a:solidFill>
                      <a:schemeClr val="bg1">
                        <a:lumMod val="95000"/>
                      </a:schemeClr>
                    </a:solidFill>
                  </a:tcPr>
                </a:tc>
                <a:extLst>
                  <a:ext uri="{0D108BD9-81ED-4DB2-BD59-A6C34878D82A}">
                    <a16:rowId xmlns:a16="http://schemas.microsoft.com/office/drawing/2014/main" val="932978038"/>
                  </a:ext>
                </a:extLst>
              </a:tr>
            </a:tbl>
          </a:graphicData>
        </a:graphic>
      </p:graphicFrame>
      <p:graphicFrame>
        <p:nvGraphicFramePr>
          <p:cNvPr id="14" name="Tabella 13"/>
          <p:cNvGraphicFramePr>
            <a:graphicFrameLocks noGrp="1"/>
          </p:cNvGraphicFramePr>
          <p:nvPr>
            <p:extLst>
              <p:ext uri="{D42A27DB-BD31-4B8C-83A1-F6EECF244321}">
                <p14:modId xmlns:p14="http://schemas.microsoft.com/office/powerpoint/2010/main" val="1600547246"/>
              </p:ext>
            </p:extLst>
          </p:nvPr>
        </p:nvGraphicFramePr>
        <p:xfrm>
          <a:off x="8140588" y="5060874"/>
          <a:ext cx="783704" cy="384350"/>
        </p:xfrm>
        <a:graphic>
          <a:graphicData uri="http://schemas.openxmlformats.org/drawingml/2006/table">
            <a:tbl>
              <a:tblPr firstRow="1" bandRow="1">
                <a:tableStyleId>{9D7B26C5-4107-4FEC-AEDC-1716B250A1EF}</a:tableStyleId>
              </a:tblPr>
              <a:tblGrid>
                <a:gridCol w="783704">
                  <a:extLst>
                    <a:ext uri="{9D8B030D-6E8A-4147-A177-3AD203B41FA5}">
                      <a16:colId xmlns:a16="http://schemas.microsoft.com/office/drawing/2014/main" val="481773070"/>
                    </a:ext>
                  </a:extLst>
                </a:gridCol>
              </a:tblGrid>
              <a:tr h="384350">
                <a:tc>
                  <a:txBody>
                    <a:bodyPr/>
                    <a:lstStyle/>
                    <a:p>
                      <a:pPr algn="l">
                        <a:lnSpc>
                          <a:spcPct val="107000"/>
                        </a:lnSpc>
                        <a:spcAft>
                          <a:spcPts val="0"/>
                        </a:spcAft>
                      </a:pPr>
                      <a:r>
                        <a:rPr lang="it-IT" sz="14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P=0.57</a:t>
                      </a:r>
                      <a:endParaRPr lang="it-IT" sz="2400" b="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solidFill>
                      <a:schemeClr val="bg1"/>
                    </a:solidFill>
                  </a:tcPr>
                </a:tc>
                <a:extLst>
                  <a:ext uri="{0D108BD9-81ED-4DB2-BD59-A6C34878D82A}">
                    <a16:rowId xmlns:a16="http://schemas.microsoft.com/office/drawing/2014/main" val="1105141978"/>
                  </a:ext>
                </a:extLst>
              </a:tr>
            </a:tbl>
          </a:graphicData>
        </a:graphic>
      </p:graphicFrame>
    </p:spTree>
    <p:extLst>
      <p:ext uri="{BB962C8B-B14F-4D97-AF65-F5344CB8AC3E}">
        <p14:creationId xmlns:p14="http://schemas.microsoft.com/office/powerpoint/2010/main" val="32683387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tangolo 11"/>
          <p:cNvSpPr/>
          <p:nvPr/>
        </p:nvSpPr>
        <p:spPr>
          <a:xfrm>
            <a:off x="2627784" y="714762"/>
            <a:ext cx="3960440" cy="496996"/>
          </a:xfrm>
          <a:prstGeom prst="rect">
            <a:avLst/>
          </a:prstGeom>
        </p:spPr>
        <p:txBody>
          <a:bodyPr wrap="square">
            <a:spAutoFit/>
          </a:bodyPr>
          <a:lstStyle/>
          <a:p>
            <a:pPr algn="ctr">
              <a:lnSpc>
                <a:spcPct val="150000"/>
              </a:lnSpc>
            </a:pPr>
            <a:r>
              <a:rPr lang="en-US" sz="2000" b="1" dirty="0">
                <a:solidFill>
                  <a:schemeClr val="tx1"/>
                </a:solidFill>
                <a:latin typeface="Arial" panose="020B0604020202020204" pitchFamily="34" charset="0"/>
                <a:cs typeface="Arial" panose="020B0604020202020204" pitchFamily="34" charset="0"/>
              </a:rPr>
              <a:t>PATHOLOGY</a:t>
            </a:r>
          </a:p>
        </p:txBody>
      </p:sp>
      <p:graphicFrame>
        <p:nvGraphicFramePr>
          <p:cNvPr id="21" name="Tabella 20"/>
          <p:cNvGraphicFramePr>
            <a:graphicFrameLocks noGrp="1"/>
          </p:cNvGraphicFramePr>
          <p:nvPr>
            <p:extLst>
              <p:ext uri="{D42A27DB-BD31-4B8C-83A1-F6EECF244321}">
                <p14:modId xmlns:p14="http://schemas.microsoft.com/office/powerpoint/2010/main" val="748574992"/>
              </p:ext>
            </p:extLst>
          </p:nvPr>
        </p:nvGraphicFramePr>
        <p:xfrm>
          <a:off x="2195736" y="1666968"/>
          <a:ext cx="4824536" cy="3380048"/>
        </p:xfrm>
        <a:graphic>
          <a:graphicData uri="http://schemas.openxmlformats.org/drawingml/2006/table">
            <a:tbl>
              <a:tblPr firstRow="1" bandRow="1">
                <a:tableStyleId>{9D7B26C5-4107-4FEC-AEDC-1716B250A1EF}</a:tableStyleId>
              </a:tblPr>
              <a:tblGrid>
                <a:gridCol w="727660">
                  <a:extLst>
                    <a:ext uri="{9D8B030D-6E8A-4147-A177-3AD203B41FA5}">
                      <a16:colId xmlns:a16="http://schemas.microsoft.com/office/drawing/2014/main" val="3800332842"/>
                    </a:ext>
                  </a:extLst>
                </a:gridCol>
                <a:gridCol w="1360572">
                  <a:extLst>
                    <a:ext uri="{9D8B030D-6E8A-4147-A177-3AD203B41FA5}">
                      <a16:colId xmlns:a16="http://schemas.microsoft.com/office/drawing/2014/main" val="1630909425"/>
                    </a:ext>
                  </a:extLst>
                </a:gridCol>
                <a:gridCol w="1584176">
                  <a:extLst>
                    <a:ext uri="{9D8B030D-6E8A-4147-A177-3AD203B41FA5}">
                      <a16:colId xmlns:a16="http://schemas.microsoft.com/office/drawing/2014/main" val="152890937"/>
                    </a:ext>
                  </a:extLst>
                </a:gridCol>
                <a:gridCol w="1152128">
                  <a:extLst>
                    <a:ext uri="{9D8B030D-6E8A-4147-A177-3AD203B41FA5}">
                      <a16:colId xmlns:a16="http://schemas.microsoft.com/office/drawing/2014/main" val="707703300"/>
                    </a:ext>
                  </a:extLst>
                </a:gridCol>
              </a:tblGrid>
              <a:tr h="388472">
                <a:tc>
                  <a:txBody>
                    <a:bodyPr/>
                    <a:lstStyle/>
                    <a:p>
                      <a:pPr algn="ctr"/>
                      <a:endParaRPr lang="it-IT" sz="1400" dirty="0">
                        <a:latin typeface="Arial" panose="020B0604020202020204" pitchFamily="34" charset="0"/>
                        <a:cs typeface="Arial" panose="020B0604020202020204" pitchFamily="34" charset="0"/>
                      </a:endParaRPr>
                    </a:p>
                  </a:txBody>
                  <a:tcPr/>
                </a:tc>
                <a:tc>
                  <a:txBody>
                    <a:bodyPr/>
                    <a:lstStyle/>
                    <a:p>
                      <a:pPr algn="l"/>
                      <a:r>
                        <a:rPr lang="it-IT" sz="1400" dirty="0">
                          <a:latin typeface="Arial" panose="020B0604020202020204" pitchFamily="34" charset="0"/>
                          <a:cs typeface="Arial" panose="020B0604020202020204" pitchFamily="34" charset="0"/>
                        </a:rPr>
                        <a:t>ROBOTIC</a:t>
                      </a:r>
                    </a:p>
                  </a:txBody>
                  <a:tcPr>
                    <a:noFill/>
                  </a:tcPr>
                </a:tc>
                <a:tc>
                  <a:txBody>
                    <a:bodyPr/>
                    <a:lstStyle/>
                    <a:p>
                      <a:pPr algn="l"/>
                      <a:r>
                        <a:rPr lang="it-IT" sz="1400" dirty="0">
                          <a:latin typeface="Arial" panose="020B0604020202020204" pitchFamily="34" charset="0"/>
                          <a:cs typeface="Arial" panose="020B0604020202020204" pitchFamily="34" charset="0"/>
                        </a:rPr>
                        <a:t>LAPAROSCOPY</a:t>
                      </a:r>
                    </a:p>
                  </a:txBody>
                  <a:tcPr>
                    <a:noFill/>
                  </a:tcPr>
                </a:tc>
                <a:tc>
                  <a:txBody>
                    <a:bodyPr/>
                    <a:lstStyle/>
                    <a:p>
                      <a:pPr algn="l"/>
                      <a:r>
                        <a:rPr lang="it-IT" sz="1400" dirty="0">
                          <a:latin typeface="Arial" panose="020B0604020202020204" pitchFamily="34" charset="0"/>
                          <a:cs typeface="Arial" panose="020B0604020202020204" pitchFamily="34" charset="0"/>
                        </a:rPr>
                        <a:t>OPEN</a:t>
                      </a:r>
                    </a:p>
                  </a:txBody>
                  <a:tcPr>
                    <a:noFill/>
                  </a:tcPr>
                </a:tc>
                <a:extLst>
                  <a:ext uri="{0D108BD9-81ED-4DB2-BD59-A6C34878D82A}">
                    <a16:rowId xmlns:a16="http://schemas.microsoft.com/office/drawing/2014/main" val="2318431091"/>
                  </a:ext>
                </a:extLst>
              </a:tr>
              <a:tr h="365448">
                <a:tc>
                  <a:txBody>
                    <a:bodyPr/>
                    <a:lstStyle/>
                    <a:p>
                      <a:pPr algn="ctr" fontAlgn="ctr">
                        <a:lnSpc>
                          <a:spcPts val="1000"/>
                        </a:lnSpc>
                        <a:spcAft>
                          <a:spcPts val="0"/>
                        </a:spcAft>
                      </a:pPr>
                      <a:r>
                        <a:rPr lang="zh-CN" altLang="it-IT" sz="1400" b="1" i="0" u="none" strike="noStrike" kern="1200" dirty="0">
                          <a:solidFill>
                            <a:schemeClr val="tx1"/>
                          </a:solidFill>
                          <a:latin typeface="Arial" panose="020B0604020202020204" pitchFamily="34" charset="0"/>
                          <a:ea typeface="+mn-ea"/>
                          <a:cs typeface="Arial" panose="020B0604020202020204" pitchFamily="34" charset="0"/>
                        </a:rPr>
                        <a:t>   </a:t>
                      </a:r>
                      <a:r>
                        <a:rPr lang="it-IT" altLang="zh-CN" sz="1400" b="1" i="0" u="none" strike="noStrike" kern="1200" dirty="0">
                          <a:solidFill>
                            <a:schemeClr val="tx1"/>
                          </a:solidFill>
                          <a:latin typeface="Arial" panose="020B0604020202020204" pitchFamily="34" charset="0"/>
                          <a:ea typeface="+mn-ea"/>
                          <a:cs typeface="Arial" panose="020B0604020202020204" pitchFamily="34" charset="0"/>
                        </a:rPr>
                        <a:t>0</a:t>
                      </a:r>
                      <a:endParaRPr lang="it-IT" sz="1400" b="1" i="0" u="none" strike="noStrike" kern="1200" dirty="0">
                        <a:solidFill>
                          <a:schemeClr val="tx1"/>
                        </a:solidFill>
                        <a:latin typeface="Arial" panose="020B0604020202020204" pitchFamily="34" charset="0"/>
                        <a:ea typeface="+mn-ea"/>
                        <a:cs typeface="Arial" panose="020B0604020202020204" pitchFamily="34" charset="0"/>
                      </a:endParaRPr>
                    </a:p>
                  </a:txBody>
                  <a:tcPr marL="17780" marR="17780" marT="17780" marB="17780" anchor="ctr">
                    <a:solidFill>
                      <a:schemeClr val="bg1">
                        <a:lumMod val="95000"/>
                      </a:schemeClr>
                    </a:solidFill>
                  </a:tcPr>
                </a:tc>
                <a:tc>
                  <a:txBody>
                    <a:bodyPr/>
                    <a:lstStyle/>
                    <a:p>
                      <a:pPr algn="ctr" fontAlgn="ctr">
                        <a:lnSpc>
                          <a:spcPts val="1000"/>
                        </a:lnSpc>
                        <a:spcAft>
                          <a:spcPts val="0"/>
                        </a:spcAft>
                      </a:pPr>
                      <a:r>
                        <a:rPr lang="it-IT" altLang="zh-CN" sz="1400" b="0" kern="1200" dirty="0">
                          <a:solidFill>
                            <a:srgbClr val="000000"/>
                          </a:solidFill>
                          <a:effectLst/>
                          <a:latin typeface="Arial" panose="020B0604020202020204" pitchFamily="34" charset="0"/>
                          <a:ea typeface="Book Antiqua" panose="02040602050305030304" pitchFamily="18" charset="0"/>
                          <a:cs typeface="Arial" panose="020B0604020202020204" pitchFamily="34" charset="0"/>
                        </a:rPr>
                        <a:t>4 (2.6%)</a:t>
                      </a:r>
                      <a:endParaRPr lang="it-IT" sz="1400" b="0" kern="1200" dirty="0">
                        <a:solidFill>
                          <a:srgbClr val="000000"/>
                        </a:solidFill>
                        <a:effectLst/>
                        <a:latin typeface="Arial" panose="020B0604020202020204" pitchFamily="34" charset="0"/>
                        <a:ea typeface="SimSun" panose="02010600030101010101" pitchFamily="2" charset="-122"/>
                        <a:cs typeface="Arial" panose="020B0604020202020204" pitchFamily="34" charset="0"/>
                      </a:endParaRPr>
                    </a:p>
                  </a:txBody>
                  <a:tcPr marL="17780" marR="17780" marT="17780" marB="17780" anchor="ctr">
                    <a:solidFill>
                      <a:schemeClr val="bg1">
                        <a:lumMod val="95000"/>
                      </a:schemeClr>
                    </a:solidFill>
                  </a:tcPr>
                </a:tc>
                <a:tc>
                  <a:txBody>
                    <a:bodyPr/>
                    <a:lstStyle/>
                    <a:p>
                      <a:pPr algn="ctr" fontAlgn="ctr">
                        <a:lnSpc>
                          <a:spcPts val="1000"/>
                        </a:lnSpc>
                        <a:spcAft>
                          <a:spcPts val="0"/>
                        </a:spcAft>
                      </a:pPr>
                      <a:r>
                        <a:rPr lang="it-IT" altLang="zh-CN" sz="1400" b="0" kern="1200" dirty="0">
                          <a:solidFill>
                            <a:srgbClr val="000000"/>
                          </a:solidFill>
                          <a:effectLst/>
                          <a:latin typeface="Arial" panose="020B0604020202020204" pitchFamily="34" charset="0"/>
                          <a:ea typeface="Book Antiqua" panose="02040602050305030304" pitchFamily="18" charset="0"/>
                          <a:cs typeface="Arial" panose="020B0604020202020204" pitchFamily="34" charset="0"/>
                        </a:rPr>
                        <a:t>4 (2.6%)</a:t>
                      </a:r>
                      <a:endParaRPr lang="it-IT" sz="1400" b="0" kern="1200" dirty="0">
                        <a:solidFill>
                          <a:srgbClr val="000000"/>
                        </a:solidFill>
                        <a:effectLst/>
                        <a:latin typeface="Arial" panose="020B0604020202020204" pitchFamily="34" charset="0"/>
                        <a:ea typeface="SimSun" panose="02010600030101010101" pitchFamily="2" charset="-122"/>
                        <a:cs typeface="Arial" panose="020B0604020202020204" pitchFamily="34" charset="0"/>
                      </a:endParaRPr>
                    </a:p>
                  </a:txBody>
                  <a:tcPr marL="17780" marR="17780" marT="17780" marB="17780" anchor="ctr">
                    <a:solidFill>
                      <a:schemeClr val="bg1">
                        <a:lumMod val="95000"/>
                      </a:schemeClr>
                    </a:solidFill>
                  </a:tcPr>
                </a:tc>
                <a:tc>
                  <a:txBody>
                    <a:bodyPr/>
                    <a:lstStyle/>
                    <a:p>
                      <a:pPr algn="ctr" fontAlgn="ctr">
                        <a:lnSpc>
                          <a:spcPts val="1000"/>
                        </a:lnSpc>
                        <a:spcAft>
                          <a:spcPts val="0"/>
                        </a:spcAft>
                      </a:pPr>
                      <a:r>
                        <a:rPr lang="it-IT" altLang="zh-CN" sz="1400" b="0" kern="1200" dirty="0">
                          <a:solidFill>
                            <a:srgbClr val="000000"/>
                          </a:solidFill>
                          <a:effectLst/>
                          <a:latin typeface="Arial" panose="020B0604020202020204" pitchFamily="34" charset="0"/>
                          <a:ea typeface="Book Antiqua" panose="02040602050305030304" pitchFamily="18" charset="0"/>
                          <a:cs typeface="Arial" panose="020B0604020202020204" pitchFamily="34" charset="0"/>
                        </a:rPr>
                        <a:t>19 (6.3%)</a:t>
                      </a:r>
                      <a:endParaRPr lang="it-IT" sz="1400" b="0" kern="1200" dirty="0">
                        <a:solidFill>
                          <a:srgbClr val="000000"/>
                        </a:solidFill>
                        <a:effectLst/>
                        <a:latin typeface="Arial" panose="020B0604020202020204" pitchFamily="34" charset="0"/>
                        <a:ea typeface="SimSun" panose="02010600030101010101" pitchFamily="2" charset="-122"/>
                        <a:cs typeface="Arial" panose="020B0604020202020204" pitchFamily="34" charset="0"/>
                      </a:endParaRPr>
                    </a:p>
                  </a:txBody>
                  <a:tcPr marL="17780" marR="17780" marT="17780" marB="17780" anchor="ctr">
                    <a:solidFill>
                      <a:schemeClr val="bg1">
                        <a:lumMod val="95000"/>
                      </a:schemeClr>
                    </a:solidFill>
                  </a:tcPr>
                </a:tc>
                <a:extLst>
                  <a:ext uri="{0D108BD9-81ED-4DB2-BD59-A6C34878D82A}">
                    <a16:rowId xmlns:a16="http://schemas.microsoft.com/office/drawing/2014/main" val="3993106389"/>
                  </a:ext>
                </a:extLst>
              </a:tr>
              <a:tr h="303176">
                <a:tc>
                  <a:txBody>
                    <a:bodyPr/>
                    <a:lstStyle/>
                    <a:p>
                      <a:pPr algn="ctr" fontAlgn="ctr">
                        <a:lnSpc>
                          <a:spcPts val="1000"/>
                        </a:lnSpc>
                        <a:spcAft>
                          <a:spcPts val="0"/>
                        </a:spcAft>
                      </a:pPr>
                      <a:r>
                        <a:rPr lang="zh-CN" altLang="it-IT" sz="1400" b="1" i="0" u="none" strike="noStrike" kern="1200" dirty="0">
                          <a:solidFill>
                            <a:schemeClr val="tx1"/>
                          </a:solidFill>
                          <a:latin typeface="Arial" panose="020B0604020202020204" pitchFamily="34" charset="0"/>
                          <a:ea typeface="+mn-ea"/>
                          <a:cs typeface="Arial" panose="020B0604020202020204" pitchFamily="34" charset="0"/>
                        </a:rPr>
                        <a:t>   </a:t>
                      </a:r>
                      <a:r>
                        <a:rPr lang="it-IT" altLang="zh-CN" sz="1400" b="1" i="0" u="none" strike="noStrike" kern="1200" dirty="0">
                          <a:solidFill>
                            <a:schemeClr val="tx1"/>
                          </a:solidFill>
                          <a:latin typeface="Arial" panose="020B0604020202020204" pitchFamily="34" charset="0"/>
                          <a:ea typeface="+mn-ea"/>
                          <a:cs typeface="Arial" panose="020B0604020202020204" pitchFamily="34" charset="0"/>
                        </a:rPr>
                        <a:t>ⅠA</a:t>
                      </a:r>
                      <a:endParaRPr lang="it-IT" sz="1400" b="1" i="0" u="none" strike="noStrike" kern="1200" dirty="0">
                        <a:solidFill>
                          <a:schemeClr val="tx1"/>
                        </a:solidFill>
                        <a:latin typeface="Arial" panose="020B0604020202020204" pitchFamily="34" charset="0"/>
                        <a:ea typeface="+mn-ea"/>
                        <a:cs typeface="Arial" panose="020B0604020202020204" pitchFamily="34" charset="0"/>
                      </a:endParaRPr>
                    </a:p>
                  </a:txBody>
                  <a:tcPr marL="17780" marR="17780" marT="17780" marB="17780" anchor="ctr">
                    <a:solidFill>
                      <a:schemeClr val="bg1">
                        <a:lumMod val="95000"/>
                      </a:schemeClr>
                    </a:solidFill>
                  </a:tcPr>
                </a:tc>
                <a:tc>
                  <a:txBody>
                    <a:bodyPr/>
                    <a:lstStyle/>
                    <a:p>
                      <a:pPr algn="ctr" fontAlgn="ctr">
                        <a:lnSpc>
                          <a:spcPts val="1000"/>
                        </a:lnSpc>
                        <a:spcAft>
                          <a:spcPts val="0"/>
                        </a:spcAft>
                      </a:pPr>
                      <a:r>
                        <a:rPr lang="it-IT" altLang="zh-CN" sz="1400" b="0" kern="1200" dirty="0">
                          <a:solidFill>
                            <a:srgbClr val="000000"/>
                          </a:solidFill>
                          <a:effectLst/>
                          <a:latin typeface="Arial" panose="020B0604020202020204" pitchFamily="34" charset="0"/>
                          <a:ea typeface="Book Antiqua" panose="02040602050305030304" pitchFamily="18" charset="0"/>
                          <a:cs typeface="Arial" panose="020B0604020202020204" pitchFamily="34" charset="0"/>
                        </a:rPr>
                        <a:t>54 (35.8%)</a:t>
                      </a:r>
                      <a:endParaRPr lang="it-IT" sz="1400" b="0" kern="1200" dirty="0">
                        <a:solidFill>
                          <a:srgbClr val="000000"/>
                        </a:solidFill>
                        <a:effectLst/>
                        <a:latin typeface="Arial" panose="020B0604020202020204" pitchFamily="34" charset="0"/>
                        <a:ea typeface="SimSun" panose="02010600030101010101" pitchFamily="2" charset="-122"/>
                        <a:cs typeface="Arial" panose="020B0604020202020204" pitchFamily="34" charset="0"/>
                      </a:endParaRPr>
                    </a:p>
                  </a:txBody>
                  <a:tcPr marL="17780" marR="17780" marT="17780" marB="17780" anchor="ctr">
                    <a:solidFill>
                      <a:schemeClr val="bg1">
                        <a:lumMod val="95000"/>
                      </a:schemeClr>
                    </a:solidFill>
                  </a:tcPr>
                </a:tc>
                <a:tc>
                  <a:txBody>
                    <a:bodyPr/>
                    <a:lstStyle/>
                    <a:p>
                      <a:pPr algn="ctr" fontAlgn="ctr">
                        <a:lnSpc>
                          <a:spcPts val="1000"/>
                        </a:lnSpc>
                        <a:spcAft>
                          <a:spcPts val="0"/>
                        </a:spcAft>
                      </a:pPr>
                      <a:r>
                        <a:rPr lang="it-IT" altLang="zh-CN" sz="1400" b="0" kern="1200" dirty="0">
                          <a:solidFill>
                            <a:srgbClr val="000000"/>
                          </a:solidFill>
                          <a:effectLst/>
                          <a:latin typeface="Arial" panose="020B0604020202020204" pitchFamily="34" charset="0"/>
                          <a:ea typeface="Book Antiqua" panose="02040602050305030304" pitchFamily="18" charset="0"/>
                          <a:cs typeface="Arial" panose="020B0604020202020204" pitchFamily="34" charset="0"/>
                        </a:rPr>
                        <a:t>54 (35.8%)</a:t>
                      </a:r>
                      <a:endParaRPr lang="it-IT" sz="1400" b="0" kern="1200" dirty="0">
                        <a:solidFill>
                          <a:srgbClr val="000000"/>
                        </a:solidFill>
                        <a:effectLst/>
                        <a:latin typeface="Arial" panose="020B0604020202020204" pitchFamily="34" charset="0"/>
                        <a:ea typeface="SimSun" panose="02010600030101010101" pitchFamily="2" charset="-122"/>
                        <a:cs typeface="Arial" panose="020B0604020202020204" pitchFamily="34" charset="0"/>
                      </a:endParaRPr>
                    </a:p>
                  </a:txBody>
                  <a:tcPr marL="17780" marR="17780" marT="17780" marB="17780" anchor="ctr">
                    <a:solidFill>
                      <a:schemeClr val="bg1">
                        <a:lumMod val="95000"/>
                      </a:schemeClr>
                    </a:solidFill>
                  </a:tcPr>
                </a:tc>
                <a:tc>
                  <a:txBody>
                    <a:bodyPr/>
                    <a:lstStyle/>
                    <a:p>
                      <a:pPr algn="ctr" fontAlgn="ctr">
                        <a:lnSpc>
                          <a:spcPts val="1000"/>
                        </a:lnSpc>
                        <a:spcAft>
                          <a:spcPts val="0"/>
                        </a:spcAft>
                      </a:pPr>
                      <a:r>
                        <a:rPr lang="it-IT" altLang="zh-CN" sz="1400" b="0" kern="1200" dirty="0">
                          <a:solidFill>
                            <a:srgbClr val="000000"/>
                          </a:solidFill>
                          <a:effectLst/>
                          <a:latin typeface="Arial" panose="020B0604020202020204" pitchFamily="34" charset="0"/>
                          <a:ea typeface="Book Antiqua" panose="02040602050305030304" pitchFamily="18" charset="0"/>
                          <a:cs typeface="Arial" panose="020B0604020202020204" pitchFamily="34" charset="0"/>
                        </a:rPr>
                        <a:t>76 (25.2%)</a:t>
                      </a:r>
                      <a:endParaRPr lang="it-IT" sz="1400" b="0" kern="1200" dirty="0">
                        <a:solidFill>
                          <a:srgbClr val="000000"/>
                        </a:solidFill>
                        <a:effectLst/>
                        <a:latin typeface="Arial" panose="020B0604020202020204" pitchFamily="34" charset="0"/>
                        <a:ea typeface="SimSun" panose="02010600030101010101" pitchFamily="2" charset="-122"/>
                        <a:cs typeface="Arial" panose="020B0604020202020204" pitchFamily="34" charset="0"/>
                      </a:endParaRPr>
                    </a:p>
                  </a:txBody>
                  <a:tcPr marL="17780" marR="17780" marT="17780" marB="17780" anchor="ctr">
                    <a:solidFill>
                      <a:schemeClr val="bg1">
                        <a:lumMod val="95000"/>
                      </a:schemeClr>
                    </a:solidFill>
                  </a:tcPr>
                </a:tc>
                <a:extLst>
                  <a:ext uri="{0D108BD9-81ED-4DB2-BD59-A6C34878D82A}">
                    <a16:rowId xmlns:a16="http://schemas.microsoft.com/office/drawing/2014/main" val="3216228734"/>
                  </a:ext>
                </a:extLst>
              </a:tr>
              <a:tr h="388472">
                <a:tc>
                  <a:txBody>
                    <a:bodyPr/>
                    <a:lstStyle/>
                    <a:p>
                      <a:pPr algn="ctr" fontAlgn="ctr">
                        <a:lnSpc>
                          <a:spcPts val="1000"/>
                        </a:lnSpc>
                        <a:spcAft>
                          <a:spcPts val="0"/>
                        </a:spcAft>
                      </a:pPr>
                      <a:r>
                        <a:rPr lang="zh-CN" altLang="it-IT" sz="1400" b="1" i="0" u="none" strike="noStrike" kern="1200" dirty="0">
                          <a:solidFill>
                            <a:schemeClr val="tx1"/>
                          </a:solidFill>
                          <a:latin typeface="Arial" panose="020B0604020202020204" pitchFamily="34" charset="0"/>
                          <a:ea typeface="+mn-ea"/>
                          <a:cs typeface="Arial" panose="020B0604020202020204" pitchFamily="34" charset="0"/>
                        </a:rPr>
                        <a:t>   </a:t>
                      </a:r>
                      <a:r>
                        <a:rPr lang="it-IT" altLang="zh-CN" sz="1400" b="1" i="0" u="none" strike="noStrike" kern="1200" dirty="0" err="1">
                          <a:solidFill>
                            <a:schemeClr val="tx1"/>
                          </a:solidFill>
                          <a:latin typeface="Arial" panose="020B0604020202020204" pitchFamily="34" charset="0"/>
                          <a:ea typeface="+mn-ea"/>
                          <a:cs typeface="Arial" panose="020B0604020202020204" pitchFamily="34" charset="0"/>
                        </a:rPr>
                        <a:t>ⅠB</a:t>
                      </a:r>
                      <a:endParaRPr lang="it-IT" sz="1400" b="1" i="0" u="none" strike="noStrike" kern="1200" dirty="0">
                        <a:solidFill>
                          <a:schemeClr val="tx1"/>
                        </a:solidFill>
                        <a:latin typeface="Arial" panose="020B0604020202020204" pitchFamily="34" charset="0"/>
                        <a:ea typeface="+mn-ea"/>
                        <a:cs typeface="Arial" panose="020B0604020202020204" pitchFamily="34" charset="0"/>
                      </a:endParaRPr>
                    </a:p>
                  </a:txBody>
                  <a:tcPr marL="17780" marR="17780" marT="17780" marB="17780" anchor="ctr">
                    <a:solidFill>
                      <a:schemeClr val="bg1">
                        <a:lumMod val="95000"/>
                      </a:schemeClr>
                    </a:solidFill>
                  </a:tcPr>
                </a:tc>
                <a:tc>
                  <a:txBody>
                    <a:bodyPr/>
                    <a:lstStyle/>
                    <a:p>
                      <a:pPr algn="ctr" fontAlgn="ctr">
                        <a:lnSpc>
                          <a:spcPts val="1000"/>
                        </a:lnSpc>
                        <a:spcAft>
                          <a:spcPts val="0"/>
                        </a:spcAft>
                      </a:pPr>
                      <a:r>
                        <a:rPr lang="it-IT" altLang="zh-CN" sz="1400" b="0" kern="1200" dirty="0">
                          <a:solidFill>
                            <a:srgbClr val="000000"/>
                          </a:solidFill>
                          <a:effectLst/>
                          <a:latin typeface="Arial" panose="020B0604020202020204" pitchFamily="34" charset="0"/>
                          <a:ea typeface="Book Antiqua" panose="02040602050305030304" pitchFamily="18" charset="0"/>
                          <a:cs typeface="Arial" panose="020B0604020202020204" pitchFamily="34" charset="0"/>
                        </a:rPr>
                        <a:t>27 (17.9%)</a:t>
                      </a:r>
                      <a:endParaRPr lang="it-IT" sz="1400" b="0" kern="1200" dirty="0">
                        <a:solidFill>
                          <a:srgbClr val="000000"/>
                        </a:solidFill>
                        <a:effectLst/>
                        <a:latin typeface="Arial" panose="020B0604020202020204" pitchFamily="34" charset="0"/>
                        <a:ea typeface="SimSun" panose="02010600030101010101" pitchFamily="2" charset="-122"/>
                        <a:cs typeface="Arial" panose="020B0604020202020204" pitchFamily="34" charset="0"/>
                      </a:endParaRPr>
                    </a:p>
                  </a:txBody>
                  <a:tcPr marL="17780" marR="17780" marT="17780" marB="17780" anchor="ctr">
                    <a:solidFill>
                      <a:schemeClr val="bg1">
                        <a:lumMod val="95000"/>
                      </a:schemeClr>
                    </a:solidFill>
                  </a:tcPr>
                </a:tc>
                <a:tc>
                  <a:txBody>
                    <a:bodyPr/>
                    <a:lstStyle/>
                    <a:p>
                      <a:pPr algn="ctr" fontAlgn="ctr">
                        <a:lnSpc>
                          <a:spcPts val="1000"/>
                        </a:lnSpc>
                        <a:spcAft>
                          <a:spcPts val="0"/>
                        </a:spcAft>
                      </a:pPr>
                      <a:r>
                        <a:rPr lang="it-IT" altLang="zh-CN" sz="1400" b="0" kern="1200" dirty="0">
                          <a:solidFill>
                            <a:srgbClr val="000000"/>
                          </a:solidFill>
                          <a:effectLst/>
                          <a:latin typeface="Arial" panose="020B0604020202020204" pitchFamily="34" charset="0"/>
                          <a:ea typeface="Book Antiqua" panose="02040602050305030304" pitchFamily="18" charset="0"/>
                          <a:cs typeface="Arial" panose="020B0604020202020204" pitchFamily="34" charset="0"/>
                        </a:rPr>
                        <a:t>27 (17.9%)</a:t>
                      </a:r>
                      <a:endParaRPr lang="it-IT" sz="1400" b="0" kern="1200" dirty="0">
                        <a:solidFill>
                          <a:srgbClr val="000000"/>
                        </a:solidFill>
                        <a:effectLst/>
                        <a:latin typeface="Arial" panose="020B0604020202020204" pitchFamily="34" charset="0"/>
                        <a:ea typeface="SimSun" panose="02010600030101010101" pitchFamily="2" charset="-122"/>
                        <a:cs typeface="Arial" panose="020B0604020202020204" pitchFamily="34" charset="0"/>
                      </a:endParaRPr>
                    </a:p>
                  </a:txBody>
                  <a:tcPr marL="17780" marR="17780" marT="17780" marB="17780" anchor="ctr">
                    <a:solidFill>
                      <a:schemeClr val="bg1">
                        <a:lumMod val="95000"/>
                      </a:schemeClr>
                    </a:solidFill>
                  </a:tcPr>
                </a:tc>
                <a:tc>
                  <a:txBody>
                    <a:bodyPr/>
                    <a:lstStyle/>
                    <a:p>
                      <a:pPr algn="ctr" fontAlgn="ctr">
                        <a:lnSpc>
                          <a:spcPts val="1000"/>
                        </a:lnSpc>
                        <a:spcAft>
                          <a:spcPts val="0"/>
                        </a:spcAft>
                      </a:pPr>
                      <a:r>
                        <a:rPr lang="it-IT" altLang="zh-CN" sz="1400" b="0" kern="1200" dirty="0">
                          <a:solidFill>
                            <a:srgbClr val="000000"/>
                          </a:solidFill>
                          <a:effectLst/>
                          <a:latin typeface="Arial" panose="020B0604020202020204" pitchFamily="34" charset="0"/>
                          <a:ea typeface="Book Antiqua" panose="02040602050305030304" pitchFamily="18" charset="0"/>
                          <a:cs typeface="Arial" panose="020B0604020202020204" pitchFamily="34" charset="0"/>
                        </a:rPr>
                        <a:t>48 (15.9%)</a:t>
                      </a:r>
                      <a:endParaRPr lang="it-IT" sz="1400" b="0" kern="1200" dirty="0">
                        <a:solidFill>
                          <a:srgbClr val="000000"/>
                        </a:solidFill>
                        <a:effectLst/>
                        <a:latin typeface="Arial" panose="020B0604020202020204" pitchFamily="34" charset="0"/>
                        <a:ea typeface="SimSun" panose="02010600030101010101" pitchFamily="2" charset="-122"/>
                        <a:cs typeface="Arial" panose="020B0604020202020204" pitchFamily="34" charset="0"/>
                      </a:endParaRPr>
                    </a:p>
                  </a:txBody>
                  <a:tcPr marL="17780" marR="17780" marT="17780" marB="17780" anchor="ctr">
                    <a:solidFill>
                      <a:schemeClr val="bg1">
                        <a:lumMod val="95000"/>
                      </a:schemeClr>
                    </a:solidFill>
                  </a:tcPr>
                </a:tc>
                <a:extLst>
                  <a:ext uri="{0D108BD9-81ED-4DB2-BD59-A6C34878D82A}">
                    <a16:rowId xmlns:a16="http://schemas.microsoft.com/office/drawing/2014/main" val="1238484752"/>
                  </a:ext>
                </a:extLst>
              </a:tr>
              <a:tr h="388472">
                <a:tc>
                  <a:txBody>
                    <a:bodyPr/>
                    <a:lstStyle/>
                    <a:p>
                      <a:pPr algn="ctr" fontAlgn="ctr">
                        <a:lnSpc>
                          <a:spcPts val="1000"/>
                        </a:lnSpc>
                        <a:spcAft>
                          <a:spcPts val="0"/>
                        </a:spcAft>
                      </a:pPr>
                      <a:r>
                        <a:rPr lang="zh-CN" altLang="it-IT" sz="1400" b="1" i="0" u="none" strike="noStrike" kern="1200" dirty="0">
                          <a:solidFill>
                            <a:schemeClr val="tx1"/>
                          </a:solidFill>
                          <a:latin typeface="Arial" panose="020B0604020202020204" pitchFamily="34" charset="0"/>
                          <a:ea typeface="+mn-ea"/>
                          <a:cs typeface="Arial" panose="020B0604020202020204" pitchFamily="34" charset="0"/>
                        </a:rPr>
                        <a:t>   </a:t>
                      </a:r>
                      <a:r>
                        <a:rPr lang="it-IT" altLang="zh-CN" sz="1400" b="1" i="0" u="none" strike="noStrike" kern="1200" dirty="0" err="1">
                          <a:solidFill>
                            <a:schemeClr val="tx1"/>
                          </a:solidFill>
                          <a:latin typeface="Arial" panose="020B0604020202020204" pitchFamily="34" charset="0"/>
                          <a:ea typeface="+mn-ea"/>
                          <a:cs typeface="Arial" panose="020B0604020202020204" pitchFamily="34" charset="0"/>
                        </a:rPr>
                        <a:t>ⅡA</a:t>
                      </a:r>
                      <a:endParaRPr lang="it-IT" sz="1400" b="1" i="0" u="none" strike="noStrike" kern="1200" dirty="0">
                        <a:solidFill>
                          <a:schemeClr val="tx1"/>
                        </a:solidFill>
                        <a:latin typeface="Arial" panose="020B0604020202020204" pitchFamily="34" charset="0"/>
                        <a:ea typeface="+mn-ea"/>
                        <a:cs typeface="Arial" panose="020B0604020202020204" pitchFamily="34" charset="0"/>
                      </a:endParaRPr>
                    </a:p>
                  </a:txBody>
                  <a:tcPr marL="17780" marR="17780" marT="17780" marB="17780" anchor="ctr">
                    <a:solidFill>
                      <a:schemeClr val="bg1">
                        <a:lumMod val="95000"/>
                      </a:schemeClr>
                    </a:solidFill>
                  </a:tcPr>
                </a:tc>
                <a:tc>
                  <a:txBody>
                    <a:bodyPr/>
                    <a:lstStyle/>
                    <a:p>
                      <a:pPr algn="ctr" fontAlgn="ctr">
                        <a:lnSpc>
                          <a:spcPts val="1000"/>
                        </a:lnSpc>
                        <a:spcAft>
                          <a:spcPts val="0"/>
                        </a:spcAft>
                      </a:pPr>
                      <a:r>
                        <a:rPr lang="it-IT" altLang="zh-CN" sz="1400" b="0" kern="1200" dirty="0">
                          <a:solidFill>
                            <a:srgbClr val="000000"/>
                          </a:solidFill>
                          <a:effectLst/>
                          <a:latin typeface="Arial" panose="020B0604020202020204" pitchFamily="34" charset="0"/>
                          <a:ea typeface="Book Antiqua" panose="02040602050305030304" pitchFamily="18" charset="0"/>
                          <a:cs typeface="Arial" panose="020B0604020202020204" pitchFamily="34" charset="0"/>
                        </a:rPr>
                        <a:t>14 (9.3%)</a:t>
                      </a:r>
                      <a:endParaRPr lang="it-IT" sz="1400" b="0" kern="1200" dirty="0">
                        <a:solidFill>
                          <a:srgbClr val="000000"/>
                        </a:solidFill>
                        <a:effectLst/>
                        <a:latin typeface="Arial" panose="020B0604020202020204" pitchFamily="34" charset="0"/>
                        <a:ea typeface="SimSun" panose="02010600030101010101" pitchFamily="2" charset="-122"/>
                        <a:cs typeface="Arial" panose="020B0604020202020204" pitchFamily="34" charset="0"/>
                      </a:endParaRPr>
                    </a:p>
                  </a:txBody>
                  <a:tcPr marL="17780" marR="17780" marT="17780" marB="17780" anchor="ctr">
                    <a:solidFill>
                      <a:schemeClr val="bg1">
                        <a:lumMod val="95000"/>
                      </a:schemeClr>
                    </a:solidFill>
                  </a:tcPr>
                </a:tc>
                <a:tc>
                  <a:txBody>
                    <a:bodyPr/>
                    <a:lstStyle/>
                    <a:p>
                      <a:pPr algn="ctr" fontAlgn="ctr">
                        <a:lnSpc>
                          <a:spcPts val="1000"/>
                        </a:lnSpc>
                        <a:spcAft>
                          <a:spcPts val="0"/>
                        </a:spcAft>
                      </a:pPr>
                      <a:r>
                        <a:rPr lang="it-IT" altLang="zh-CN" sz="1400" b="0" kern="1200" dirty="0">
                          <a:solidFill>
                            <a:srgbClr val="000000"/>
                          </a:solidFill>
                          <a:effectLst/>
                          <a:latin typeface="Arial" panose="020B0604020202020204" pitchFamily="34" charset="0"/>
                          <a:ea typeface="Book Antiqua" panose="02040602050305030304" pitchFamily="18" charset="0"/>
                          <a:cs typeface="Arial" panose="020B0604020202020204" pitchFamily="34" charset="0"/>
                        </a:rPr>
                        <a:t>14 (9.3%)</a:t>
                      </a:r>
                      <a:endParaRPr lang="it-IT" sz="1400" b="0" kern="1200" dirty="0">
                        <a:solidFill>
                          <a:srgbClr val="000000"/>
                        </a:solidFill>
                        <a:effectLst/>
                        <a:latin typeface="Arial" panose="020B0604020202020204" pitchFamily="34" charset="0"/>
                        <a:ea typeface="SimSun" panose="02010600030101010101" pitchFamily="2" charset="-122"/>
                        <a:cs typeface="Arial" panose="020B0604020202020204" pitchFamily="34" charset="0"/>
                      </a:endParaRPr>
                    </a:p>
                  </a:txBody>
                  <a:tcPr marL="17780" marR="17780" marT="17780" marB="17780" anchor="ctr">
                    <a:solidFill>
                      <a:schemeClr val="bg1">
                        <a:lumMod val="95000"/>
                      </a:schemeClr>
                    </a:solidFill>
                  </a:tcPr>
                </a:tc>
                <a:tc>
                  <a:txBody>
                    <a:bodyPr/>
                    <a:lstStyle/>
                    <a:p>
                      <a:pPr algn="ctr" fontAlgn="ctr">
                        <a:lnSpc>
                          <a:spcPts val="1000"/>
                        </a:lnSpc>
                        <a:spcAft>
                          <a:spcPts val="0"/>
                        </a:spcAft>
                      </a:pPr>
                      <a:r>
                        <a:rPr lang="it-IT" altLang="zh-CN" sz="1400" b="0" kern="1200" dirty="0">
                          <a:solidFill>
                            <a:srgbClr val="000000"/>
                          </a:solidFill>
                          <a:effectLst/>
                          <a:latin typeface="Arial" panose="020B0604020202020204" pitchFamily="34" charset="0"/>
                          <a:ea typeface="Book Antiqua" panose="02040602050305030304" pitchFamily="18" charset="0"/>
                          <a:cs typeface="Arial" panose="020B0604020202020204" pitchFamily="34" charset="0"/>
                        </a:rPr>
                        <a:t>55 (18.2%)</a:t>
                      </a:r>
                      <a:endParaRPr lang="it-IT" sz="1400" b="0" kern="1200" dirty="0">
                        <a:solidFill>
                          <a:srgbClr val="000000"/>
                        </a:solidFill>
                        <a:effectLst/>
                        <a:latin typeface="Arial" panose="020B0604020202020204" pitchFamily="34" charset="0"/>
                        <a:ea typeface="SimSun" panose="02010600030101010101" pitchFamily="2" charset="-122"/>
                        <a:cs typeface="Arial" panose="020B0604020202020204" pitchFamily="34" charset="0"/>
                      </a:endParaRPr>
                    </a:p>
                  </a:txBody>
                  <a:tcPr marL="17780" marR="17780" marT="17780" marB="17780" anchor="ctr">
                    <a:solidFill>
                      <a:schemeClr val="bg1">
                        <a:lumMod val="95000"/>
                      </a:schemeClr>
                    </a:solidFill>
                  </a:tcPr>
                </a:tc>
                <a:extLst>
                  <a:ext uri="{0D108BD9-81ED-4DB2-BD59-A6C34878D82A}">
                    <a16:rowId xmlns:a16="http://schemas.microsoft.com/office/drawing/2014/main" val="1947587215"/>
                  </a:ext>
                </a:extLst>
              </a:tr>
              <a:tr h="388472">
                <a:tc>
                  <a:txBody>
                    <a:bodyPr/>
                    <a:lstStyle/>
                    <a:p>
                      <a:pPr algn="ctr" fontAlgn="ctr">
                        <a:lnSpc>
                          <a:spcPts val="1000"/>
                        </a:lnSpc>
                        <a:spcAft>
                          <a:spcPts val="0"/>
                        </a:spcAft>
                      </a:pPr>
                      <a:r>
                        <a:rPr lang="zh-CN" altLang="it-IT" sz="1400" b="1" i="0" u="none" strike="noStrike" kern="1200" dirty="0">
                          <a:solidFill>
                            <a:schemeClr val="tx1"/>
                          </a:solidFill>
                          <a:latin typeface="Arial" panose="020B0604020202020204" pitchFamily="34" charset="0"/>
                          <a:ea typeface="+mn-ea"/>
                          <a:cs typeface="Arial" panose="020B0604020202020204" pitchFamily="34" charset="0"/>
                        </a:rPr>
                        <a:t>   </a:t>
                      </a:r>
                      <a:r>
                        <a:rPr lang="it-IT" altLang="zh-CN" sz="1400" b="1" i="0" u="none" strike="noStrike" kern="1200" dirty="0" err="1">
                          <a:solidFill>
                            <a:schemeClr val="tx1"/>
                          </a:solidFill>
                          <a:latin typeface="Arial" panose="020B0604020202020204" pitchFamily="34" charset="0"/>
                          <a:ea typeface="+mn-ea"/>
                          <a:cs typeface="Arial" panose="020B0604020202020204" pitchFamily="34" charset="0"/>
                        </a:rPr>
                        <a:t>ⅡB</a:t>
                      </a:r>
                      <a:endParaRPr lang="it-IT" sz="1400" b="1" i="0" u="none" strike="noStrike" kern="1200" dirty="0">
                        <a:solidFill>
                          <a:schemeClr val="tx1"/>
                        </a:solidFill>
                        <a:latin typeface="Arial" panose="020B0604020202020204" pitchFamily="34" charset="0"/>
                        <a:ea typeface="+mn-ea"/>
                        <a:cs typeface="Arial" panose="020B0604020202020204" pitchFamily="34" charset="0"/>
                      </a:endParaRPr>
                    </a:p>
                  </a:txBody>
                  <a:tcPr marL="17780" marR="17780" marT="17780" marB="17780" anchor="ctr">
                    <a:solidFill>
                      <a:schemeClr val="bg1">
                        <a:lumMod val="95000"/>
                      </a:schemeClr>
                    </a:solidFill>
                  </a:tcPr>
                </a:tc>
                <a:tc>
                  <a:txBody>
                    <a:bodyPr/>
                    <a:lstStyle/>
                    <a:p>
                      <a:pPr algn="ctr" fontAlgn="ctr">
                        <a:lnSpc>
                          <a:spcPts val="1000"/>
                        </a:lnSpc>
                        <a:spcAft>
                          <a:spcPts val="0"/>
                        </a:spcAft>
                      </a:pPr>
                      <a:r>
                        <a:rPr lang="it-IT" altLang="zh-CN" sz="1400" b="0" kern="1200" dirty="0">
                          <a:solidFill>
                            <a:srgbClr val="000000"/>
                          </a:solidFill>
                          <a:effectLst/>
                          <a:latin typeface="Arial" panose="020B0604020202020204" pitchFamily="34" charset="0"/>
                          <a:ea typeface="Book Antiqua" panose="02040602050305030304" pitchFamily="18" charset="0"/>
                          <a:cs typeface="Arial" panose="020B0604020202020204" pitchFamily="34" charset="0"/>
                        </a:rPr>
                        <a:t>14 (9.3%)</a:t>
                      </a:r>
                      <a:endParaRPr lang="it-IT" sz="1400" b="0" kern="1200" dirty="0">
                        <a:solidFill>
                          <a:srgbClr val="000000"/>
                        </a:solidFill>
                        <a:effectLst/>
                        <a:latin typeface="Arial" panose="020B0604020202020204" pitchFamily="34" charset="0"/>
                        <a:ea typeface="SimSun" panose="02010600030101010101" pitchFamily="2" charset="-122"/>
                        <a:cs typeface="Arial" panose="020B0604020202020204" pitchFamily="34" charset="0"/>
                      </a:endParaRPr>
                    </a:p>
                  </a:txBody>
                  <a:tcPr marL="17780" marR="17780" marT="17780" marB="17780" anchor="ctr">
                    <a:solidFill>
                      <a:schemeClr val="bg1">
                        <a:lumMod val="95000"/>
                      </a:schemeClr>
                    </a:solidFill>
                  </a:tcPr>
                </a:tc>
                <a:tc>
                  <a:txBody>
                    <a:bodyPr/>
                    <a:lstStyle/>
                    <a:p>
                      <a:pPr algn="ctr" fontAlgn="ctr">
                        <a:lnSpc>
                          <a:spcPts val="1000"/>
                        </a:lnSpc>
                        <a:spcAft>
                          <a:spcPts val="0"/>
                        </a:spcAft>
                      </a:pPr>
                      <a:r>
                        <a:rPr lang="it-IT" altLang="zh-CN" sz="1400" b="0" kern="1200" dirty="0">
                          <a:solidFill>
                            <a:srgbClr val="000000"/>
                          </a:solidFill>
                          <a:effectLst/>
                          <a:latin typeface="Arial" panose="020B0604020202020204" pitchFamily="34" charset="0"/>
                          <a:ea typeface="Book Antiqua" panose="02040602050305030304" pitchFamily="18" charset="0"/>
                          <a:cs typeface="Arial" panose="020B0604020202020204" pitchFamily="34" charset="0"/>
                        </a:rPr>
                        <a:t>14 (9.3%)</a:t>
                      </a:r>
                      <a:endParaRPr lang="it-IT" sz="1400" b="0" kern="1200" dirty="0">
                        <a:solidFill>
                          <a:srgbClr val="000000"/>
                        </a:solidFill>
                        <a:effectLst/>
                        <a:latin typeface="Arial" panose="020B0604020202020204" pitchFamily="34" charset="0"/>
                        <a:ea typeface="SimSun" panose="02010600030101010101" pitchFamily="2" charset="-122"/>
                        <a:cs typeface="Arial" panose="020B0604020202020204" pitchFamily="34" charset="0"/>
                      </a:endParaRPr>
                    </a:p>
                  </a:txBody>
                  <a:tcPr marL="17780" marR="17780" marT="17780" marB="17780" anchor="ctr">
                    <a:solidFill>
                      <a:schemeClr val="bg1">
                        <a:lumMod val="95000"/>
                      </a:schemeClr>
                    </a:solidFill>
                  </a:tcPr>
                </a:tc>
                <a:tc>
                  <a:txBody>
                    <a:bodyPr/>
                    <a:lstStyle/>
                    <a:p>
                      <a:pPr algn="ctr" fontAlgn="ctr">
                        <a:lnSpc>
                          <a:spcPts val="1000"/>
                        </a:lnSpc>
                        <a:spcAft>
                          <a:spcPts val="0"/>
                        </a:spcAft>
                      </a:pPr>
                      <a:r>
                        <a:rPr lang="it-IT" altLang="zh-CN" sz="1400" b="0" kern="1200" dirty="0">
                          <a:solidFill>
                            <a:srgbClr val="000000"/>
                          </a:solidFill>
                          <a:effectLst/>
                          <a:latin typeface="Arial" panose="020B0604020202020204" pitchFamily="34" charset="0"/>
                          <a:ea typeface="Book Antiqua" panose="02040602050305030304" pitchFamily="18" charset="0"/>
                          <a:cs typeface="Arial" panose="020B0604020202020204" pitchFamily="34" charset="0"/>
                        </a:rPr>
                        <a:t>28 (9.3%)</a:t>
                      </a:r>
                      <a:endParaRPr lang="it-IT" sz="1400" b="0" kern="1200" dirty="0">
                        <a:solidFill>
                          <a:srgbClr val="000000"/>
                        </a:solidFill>
                        <a:effectLst/>
                        <a:latin typeface="Arial" panose="020B0604020202020204" pitchFamily="34" charset="0"/>
                        <a:ea typeface="SimSun" panose="02010600030101010101" pitchFamily="2" charset="-122"/>
                        <a:cs typeface="Arial" panose="020B0604020202020204" pitchFamily="34" charset="0"/>
                      </a:endParaRPr>
                    </a:p>
                  </a:txBody>
                  <a:tcPr marL="17780" marR="17780" marT="17780" marB="17780" anchor="ctr">
                    <a:solidFill>
                      <a:schemeClr val="bg1">
                        <a:lumMod val="95000"/>
                      </a:schemeClr>
                    </a:solidFill>
                  </a:tcPr>
                </a:tc>
                <a:extLst>
                  <a:ext uri="{0D108BD9-81ED-4DB2-BD59-A6C34878D82A}">
                    <a16:rowId xmlns:a16="http://schemas.microsoft.com/office/drawing/2014/main" val="300225708"/>
                  </a:ext>
                </a:extLst>
              </a:tr>
              <a:tr h="388472">
                <a:tc>
                  <a:txBody>
                    <a:bodyPr/>
                    <a:lstStyle/>
                    <a:p>
                      <a:pPr algn="ctr" fontAlgn="ctr">
                        <a:lnSpc>
                          <a:spcPts val="1000"/>
                        </a:lnSpc>
                        <a:spcAft>
                          <a:spcPts val="0"/>
                        </a:spcAft>
                      </a:pPr>
                      <a:r>
                        <a:rPr lang="zh-CN" altLang="it-IT" sz="1400" b="1" i="0" u="none" strike="noStrike" kern="1200" dirty="0">
                          <a:solidFill>
                            <a:schemeClr val="tx1"/>
                          </a:solidFill>
                          <a:latin typeface="Arial" panose="020B0604020202020204" pitchFamily="34" charset="0"/>
                          <a:ea typeface="+mn-ea"/>
                          <a:cs typeface="Arial" panose="020B0604020202020204" pitchFamily="34" charset="0"/>
                        </a:rPr>
                        <a:t>   </a:t>
                      </a:r>
                      <a:r>
                        <a:rPr lang="it-IT" altLang="zh-CN" sz="1400" b="1" i="0" u="none" strike="noStrike" kern="1200" dirty="0" err="1">
                          <a:solidFill>
                            <a:schemeClr val="tx1"/>
                          </a:solidFill>
                          <a:latin typeface="Arial" panose="020B0604020202020204" pitchFamily="34" charset="0"/>
                          <a:ea typeface="+mn-ea"/>
                          <a:cs typeface="Arial" panose="020B0604020202020204" pitchFamily="34" charset="0"/>
                        </a:rPr>
                        <a:t>ⅢA</a:t>
                      </a:r>
                      <a:endParaRPr lang="it-IT" sz="1400" b="1" i="0" u="none" strike="noStrike" kern="1200" dirty="0">
                        <a:solidFill>
                          <a:schemeClr val="tx1"/>
                        </a:solidFill>
                        <a:latin typeface="Arial" panose="020B0604020202020204" pitchFamily="34" charset="0"/>
                        <a:ea typeface="+mn-ea"/>
                        <a:cs typeface="Arial" panose="020B0604020202020204" pitchFamily="34" charset="0"/>
                      </a:endParaRPr>
                    </a:p>
                  </a:txBody>
                  <a:tcPr marL="17780" marR="17780" marT="17780" marB="17780" anchor="ctr">
                    <a:solidFill>
                      <a:schemeClr val="bg1">
                        <a:lumMod val="95000"/>
                      </a:schemeClr>
                    </a:solidFill>
                  </a:tcPr>
                </a:tc>
                <a:tc>
                  <a:txBody>
                    <a:bodyPr/>
                    <a:lstStyle/>
                    <a:p>
                      <a:pPr algn="ctr" fontAlgn="ctr">
                        <a:lnSpc>
                          <a:spcPts val="1000"/>
                        </a:lnSpc>
                        <a:spcAft>
                          <a:spcPts val="0"/>
                        </a:spcAft>
                      </a:pPr>
                      <a:r>
                        <a:rPr lang="it-IT" altLang="zh-CN" sz="1400" b="0" kern="1200" dirty="0">
                          <a:solidFill>
                            <a:srgbClr val="000000"/>
                          </a:solidFill>
                          <a:effectLst/>
                          <a:latin typeface="Arial" panose="020B0604020202020204" pitchFamily="34" charset="0"/>
                          <a:ea typeface="Book Antiqua" panose="02040602050305030304" pitchFamily="18" charset="0"/>
                          <a:cs typeface="Arial" panose="020B0604020202020204" pitchFamily="34" charset="0"/>
                        </a:rPr>
                        <a:t>12 (7.9%)</a:t>
                      </a:r>
                      <a:endParaRPr lang="it-IT" sz="1400" b="0" kern="1200" dirty="0">
                        <a:solidFill>
                          <a:srgbClr val="000000"/>
                        </a:solidFill>
                        <a:effectLst/>
                        <a:latin typeface="Arial" panose="020B0604020202020204" pitchFamily="34" charset="0"/>
                        <a:ea typeface="SimSun" panose="02010600030101010101" pitchFamily="2" charset="-122"/>
                        <a:cs typeface="Arial" panose="020B0604020202020204" pitchFamily="34" charset="0"/>
                      </a:endParaRPr>
                    </a:p>
                  </a:txBody>
                  <a:tcPr marL="17780" marR="17780" marT="17780" marB="17780" anchor="ctr">
                    <a:solidFill>
                      <a:schemeClr val="bg1">
                        <a:lumMod val="95000"/>
                      </a:schemeClr>
                    </a:solidFill>
                  </a:tcPr>
                </a:tc>
                <a:tc>
                  <a:txBody>
                    <a:bodyPr/>
                    <a:lstStyle/>
                    <a:p>
                      <a:pPr algn="ctr" fontAlgn="ctr">
                        <a:lnSpc>
                          <a:spcPts val="1000"/>
                        </a:lnSpc>
                        <a:spcAft>
                          <a:spcPts val="0"/>
                        </a:spcAft>
                      </a:pPr>
                      <a:r>
                        <a:rPr lang="it-IT" altLang="zh-CN" sz="1400" b="0" kern="1200" dirty="0">
                          <a:solidFill>
                            <a:srgbClr val="000000"/>
                          </a:solidFill>
                          <a:effectLst/>
                          <a:latin typeface="Arial" panose="020B0604020202020204" pitchFamily="34" charset="0"/>
                          <a:ea typeface="Book Antiqua" panose="02040602050305030304" pitchFamily="18" charset="0"/>
                          <a:cs typeface="Arial" panose="020B0604020202020204" pitchFamily="34" charset="0"/>
                        </a:rPr>
                        <a:t>12 (7.9%)</a:t>
                      </a:r>
                      <a:endParaRPr lang="it-IT" sz="1400" b="0" kern="1200" dirty="0">
                        <a:solidFill>
                          <a:srgbClr val="000000"/>
                        </a:solidFill>
                        <a:effectLst/>
                        <a:latin typeface="Arial" panose="020B0604020202020204" pitchFamily="34" charset="0"/>
                        <a:ea typeface="SimSun" panose="02010600030101010101" pitchFamily="2" charset="-122"/>
                        <a:cs typeface="Arial" panose="020B0604020202020204" pitchFamily="34" charset="0"/>
                      </a:endParaRPr>
                    </a:p>
                  </a:txBody>
                  <a:tcPr marL="17780" marR="17780" marT="17780" marB="17780" anchor="ctr">
                    <a:solidFill>
                      <a:schemeClr val="bg1">
                        <a:lumMod val="95000"/>
                      </a:schemeClr>
                    </a:solidFill>
                  </a:tcPr>
                </a:tc>
                <a:tc>
                  <a:txBody>
                    <a:bodyPr/>
                    <a:lstStyle/>
                    <a:p>
                      <a:pPr algn="ctr" fontAlgn="ctr">
                        <a:lnSpc>
                          <a:spcPts val="1000"/>
                        </a:lnSpc>
                        <a:spcAft>
                          <a:spcPts val="0"/>
                        </a:spcAft>
                      </a:pPr>
                      <a:r>
                        <a:rPr lang="it-IT" altLang="zh-CN" sz="1400" b="0" kern="1200" dirty="0">
                          <a:solidFill>
                            <a:srgbClr val="000000"/>
                          </a:solidFill>
                          <a:effectLst/>
                          <a:latin typeface="Arial" panose="020B0604020202020204" pitchFamily="34" charset="0"/>
                          <a:ea typeface="Book Antiqua" panose="02040602050305030304" pitchFamily="18" charset="0"/>
                          <a:cs typeface="Arial" panose="020B0604020202020204" pitchFamily="34" charset="0"/>
                        </a:rPr>
                        <a:t>24 (7.9%)</a:t>
                      </a:r>
                      <a:endParaRPr lang="it-IT" sz="1400" b="0" kern="1200" dirty="0">
                        <a:solidFill>
                          <a:srgbClr val="000000"/>
                        </a:solidFill>
                        <a:effectLst/>
                        <a:latin typeface="Arial" panose="020B0604020202020204" pitchFamily="34" charset="0"/>
                        <a:ea typeface="SimSun" panose="02010600030101010101" pitchFamily="2" charset="-122"/>
                        <a:cs typeface="Arial" panose="020B0604020202020204" pitchFamily="34" charset="0"/>
                      </a:endParaRPr>
                    </a:p>
                  </a:txBody>
                  <a:tcPr marL="17780" marR="17780" marT="17780" marB="17780" anchor="ctr">
                    <a:solidFill>
                      <a:schemeClr val="bg1">
                        <a:lumMod val="95000"/>
                      </a:schemeClr>
                    </a:solidFill>
                  </a:tcPr>
                </a:tc>
                <a:extLst>
                  <a:ext uri="{0D108BD9-81ED-4DB2-BD59-A6C34878D82A}">
                    <a16:rowId xmlns:a16="http://schemas.microsoft.com/office/drawing/2014/main" val="3195792625"/>
                  </a:ext>
                </a:extLst>
              </a:tr>
              <a:tr h="388472">
                <a:tc>
                  <a:txBody>
                    <a:bodyPr/>
                    <a:lstStyle/>
                    <a:p>
                      <a:pPr algn="ctr" fontAlgn="ctr">
                        <a:lnSpc>
                          <a:spcPts val="1000"/>
                        </a:lnSpc>
                        <a:spcAft>
                          <a:spcPts val="0"/>
                        </a:spcAft>
                      </a:pPr>
                      <a:r>
                        <a:rPr lang="zh-CN" altLang="it-IT" sz="1400" b="1" i="0" u="none" strike="noStrike" kern="1200" dirty="0">
                          <a:solidFill>
                            <a:schemeClr val="tx1"/>
                          </a:solidFill>
                          <a:latin typeface="Arial" panose="020B0604020202020204" pitchFamily="34" charset="0"/>
                          <a:ea typeface="+mn-ea"/>
                          <a:cs typeface="Arial" panose="020B0604020202020204" pitchFamily="34" charset="0"/>
                        </a:rPr>
                        <a:t>   </a:t>
                      </a:r>
                      <a:r>
                        <a:rPr lang="it-IT" altLang="zh-CN" sz="1400" b="1" i="0" u="none" strike="noStrike" kern="1200" dirty="0" err="1">
                          <a:solidFill>
                            <a:schemeClr val="tx1"/>
                          </a:solidFill>
                          <a:latin typeface="Arial" panose="020B0604020202020204" pitchFamily="34" charset="0"/>
                          <a:ea typeface="+mn-ea"/>
                          <a:cs typeface="Arial" panose="020B0604020202020204" pitchFamily="34" charset="0"/>
                        </a:rPr>
                        <a:t>ⅢB</a:t>
                      </a:r>
                      <a:endParaRPr lang="it-IT" sz="1400" b="1" i="0" u="none" strike="noStrike" kern="1200" dirty="0">
                        <a:solidFill>
                          <a:schemeClr val="tx1"/>
                        </a:solidFill>
                        <a:latin typeface="Arial" panose="020B0604020202020204" pitchFamily="34" charset="0"/>
                        <a:ea typeface="+mn-ea"/>
                        <a:cs typeface="Arial" panose="020B0604020202020204" pitchFamily="34" charset="0"/>
                      </a:endParaRPr>
                    </a:p>
                  </a:txBody>
                  <a:tcPr marL="17780" marR="17780" marT="17780" marB="17780" anchor="ctr">
                    <a:solidFill>
                      <a:schemeClr val="bg1">
                        <a:lumMod val="95000"/>
                      </a:schemeClr>
                    </a:solidFill>
                  </a:tcPr>
                </a:tc>
                <a:tc>
                  <a:txBody>
                    <a:bodyPr/>
                    <a:lstStyle/>
                    <a:p>
                      <a:pPr algn="ctr" fontAlgn="ctr">
                        <a:lnSpc>
                          <a:spcPts val="1000"/>
                        </a:lnSpc>
                        <a:spcAft>
                          <a:spcPts val="0"/>
                        </a:spcAft>
                      </a:pPr>
                      <a:r>
                        <a:rPr lang="it-IT" altLang="zh-CN" sz="1400" b="0" kern="1200" dirty="0">
                          <a:solidFill>
                            <a:srgbClr val="000000"/>
                          </a:solidFill>
                          <a:effectLst/>
                          <a:latin typeface="Arial" panose="020B0604020202020204" pitchFamily="34" charset="0"/>
                          <a:ea typeface="Book Antiqua" panose="02040602050305030304" pitchFamily="18" charset="0"/>
                          <a:cs typeface="Arial" panose="020B0604020202020204" pitchFamily="34" charset="0"/>
                        </a:rPr>
                        <a:t>17 (11.3%)</a:t>
                      </a:r>
                      <a:endParaRPr lang="it-IT" sz="1400" b="0" kern="1200" dirty="0">
                        <a:solidFill>
                          <a:srgbClr val="000000"/>
                        </a:solidFill>
                        <a:effectLst/>
                        <a:latin typeface="Arial" panose="020B0604020202020204" pitchFamily="34" charset="0"/>
                        <a:ea typeface="SimSun" panose="02010600030101010101" pitchFamily="2" charset="-122"/>
                        <a:cs typeface="Arial" panose="020B0604020202020204" pitchFamily="34" charset="0"/>
                      </a:endParaRPr>
                    </a:p>
                  </a:txBody>
                  <a:tcPr marL="17780" marR="17780" marT="17780" marB="17780" anchor="ctr">
                    <a:solidFill>
                      <a:schemeClr val="bg1">
                        <a:lumMod val="95000"/>
                      </a:schemeClr>
                    </a:solidFill>
                  </a:tcPr>
                </a:tc>
                <a:tc>
                  <a:txBody>
                    <a:bodyPr/>
                    <a:lstStyle/>
                    <a:p>
                      <a:pPr algn="ctr" fontAlgn="ctr">
                        <a:lnSpc>
                          <a:spcPts val="1000"/>
                        </a:lnSpc>
                        <a:spcAft>
                          <a:spcPts val="0"/>
                        </a:spcAft>
                      </a:pPr>
                      <a:r>
                        <a:rPr lang="it-IT" altLang="zh-CN" sz="1400" b="0" kern="1200" dirty="0">
                          <a:solidFill>
                            <a:srgbClr val="000000"/>
                          </a:solidFill>
                          <a:effectLst/>
                          <a:latin typeface="Arial" panose="020B0604020202020204" pitchFamily="34" charset="0"/>
                          <a:ea typeface="Book Antiqua" panose="02040602050305030304" pitchFamily="18" charset="0"/>
                          <a:cs typeface="Arial" panose="020B0604020202020204" pitchFamily="34" charset="0"/>
                        </a:rPr>
                        <a:t>17 (11.3%)</a:t>
                      </a:r>
                      <a:endParaRPr lang="it-IT" sz="1400" b="0" kern="1200" dirty="0">
                        <a:solidFill>
                          <a:srgbClr val="000000"/>
                        </a:solidFill>
                        <a:effectLst/>
                        <a:latin typeface="Arial" panose="020B0604020202020204" pitchFamily="34" charset="0"/>
                        <a:ea typeface="SimSun" panose="02010600030101010101" pitchFamily="2" charset="-122"/>
                        <a:cs typeface="Arial" panose="020B0604020202020204" pitchFamily="34" charset="0"/>
                      </a:endParaRPr>
                    </a:p>
                  </a:txBody>
                  <a:tcPr marL="17780" marR="17780" marT="17780" marB="17780" anchor="ctr">
                    <a:solidFill>
                      <a:schemeClr val="bg1">
                        <a:lumMod val="95000"/>
                      </a:schemeClr>
                    </a:solidFill>
                  </a:tcPr>
                </a:tc>
                <a:tc>
                  <a:txBody>
                    <a:bodyPr/>
                    <a:lstStyle/>
                    <a:p>
                      <a:pPr algn="ctr" fontAlgn="ctr">
                        <a:lnSpc>
                          <a:spcPts val="1000"/>
                        </a:lnSpc>
                        <a:spcAft>
                          <a:spcPts val="0"/>
                        </a:spcAft>
                      </a:pPr>
                      <a:r>
                        <a:rPr lang="it-IT" altLang="zh-CN" sz="1400" b="0" kern="1200" dirty="0">
                          <a:solidFill>
                            <a:srgbClr val="000000"/>
                          </a:solidFill>
                          <a:effectLst/>
                          <a:latin typeface="Arial" panose="020B0604020202020204" pitchFamily="34" charset="0"/>
                          <a:ea typeface="Book Antiqua" panose="02040602050305030304" pitchFamily="18" charset="0"/>
                          <a:cs typeface="Arial" panose="020B0604020202020204" pitchFamily="34" charset="0"/>
                        </a:rPr>
                        <a:t>34 (11.3%)</a:t>
                      </a:r>
                      <a:endParaRPr lang="it-IT" sz="1400" b="0" kern="1200" dirty="0">
                        <a:solidFill>
                          <a:srgbClr val="000000"/>
                        </a:solidFill>
                        <a:effectLst/>
                        <a:latin typeface="Arial" panose="020B0604020202020204" pitchFamily="34" charset="0"/>
                        <a:ea typeface="SimSun" panose="02010600030101010101" pitchFamily="2" charset="-122"/>
                        <a:cs typeface="Arial" panose="020B0604020202020204" pitchFamily="34" charset="0"/>
                      </a:endParaRPr>
                    </a:p>
                  </a:txBody>
                  <a:tcPr marL="17780" marR="17780" marT="17780" marB="17780" anchor="ctr">
                    <a:solidFill>
                      <a:schemeClr val="bg1">
                        <a:lumMod val="95000"/>
                      </a:schemeClr>
                    </a:solidFill>
                  </a:tcPr>
                </a:tc>
                <a:extLst>
                  <a:ext uri="{0D108BD9-81ED-4DB2-BD59-A6C34878D82A}">
                    <a16:rowId xmlns:a16="http://schemas.microsoft.com/office/drawing/2014/main" val="3384548707"/>
                  </a:ext>
                </a:extLst>
              </a:tr>
              <a:tr h="380592">
                <a:tc>
                  <a:txBody>
                    <a:bodyPr/>
                    <a:lstStyle/>
                    <a:p>
                      <a:pPr algn="ctr" fontAlgn="ctr">
                        <a:lnSpc>
                          <a:spcPts val="1000"/>
                        </a:lnSpc>
                        <a:spcAft>
                          <a:spcPts val="0"/>
                        </a:spcAft>
                      </a:pPr>
                      <a:r>
                        <a:rPr lang="zh-CN" altLang="it-IT" sz="1400" b="1" i="0" u="none" strike="noStrike" kern="1200" dirty="0">
                          <a:solidFill>
                            <a:schemeClr val="tx1"/>
                          </a:solidFill>
                          <a:latin typeface="Arial" panose="020B0604020202020204" pitchFamily="34" charset="0"/>
                          <a:ea typeface="+mn-ea"/>
                          <a:cs typeface="Arial" panose="020B0604020202020204" pitchFamily="34" charset="0"/>
                        </a:rPr>
                        <a:t>   </a:t>
                      </a:r>
                      <a:r>
                        <a:rPr lang="it-IT" altLang="zh-CN" sz="1400" b="1" i="0" u="none" strike="noStrike" kern="1200" dirty="0" err="1">
                          <a:solidFill>
                            <a:schemeClr val="tx1"/>
                          </a:solidFill>
                          <a:latin typeface="Arial" panose="020B0604020202020204" pitchFamily="34" charset="0"/>
                          <a:ea typeface="+mn-ea"/>
                          <a:cs typeface="Arial" panose="020B0604020202020204" pitchFamily="34" charset="0"/>
                        </a:rPr>
                        <a:t>ⅢC</a:t>
                      </a:r>
                      <a:endParaRPr lang="it-IT" sz="1400" b="1" i="0" u="none" strike="noStrike" kern="1200" dirty="0">
                        <a:solidFill>
                          <a:schemeClr val="tx1"/>
                        </a:solidFill>
                        <a:latin typeface="Arial" panose="020B0604020202020204" pitchFamily="34" charset="0"/>
                        <a:ea typeface="+mn-ea"/>
                        <a:cs typeface="Arial" panose="020B0604020202020204" pitchFamily="34" charset="0"/>
                      </a:endParaRPr>
                    </a:p>
                  </a:txBody>
                  <a:tcPr marL="17780" marR="17780" marT="17780" marB="17780" anchor="ctr">
                    <a:solidFill>
                      <a:schemeClr val="bg1">
                        <a:lumMod val="95000"/>
                      </a:schemeClr>
                    </a:solidFill>
                  </a:tcPr>
                </a:tc>
                <a:tc>
                  <a:txBody>
                    <a:bodyPr/>
                    <a:lstStyle/>
                    <a:p>
                      <a:pPr algn="ctr" fontAlgn="ctr">
                        <a:lnSpc>
                          <a:spcPts val="1000"/>
                        </a:lnSpc>
                        <a:spcAft>
                          <a:spcPts val="0"/>
                        </a:spcAft>
                      </a:pPr>
                      <a:r>
                        <a:rPr lang="it-IT" altLang="zh-CN" sz="1400" b="0" kern="1200" dirty="0">
                          <a:solidFill>
                            <a:srgbClr val="000000"/>
                          </a:solidFill>
                          <a:effectLst/>
                          <a:latin typeface="Arial" panose="020B0604020202020204" pitchFamily="34" charset="0"/>
                          <a:ea typeface="Book Antiqua" panose="02040602050305030304" pitchFamily="18" charset="0"/>
                          <a:cs typeface="Arial" panose="020B0604020202020204" pitchFamily="34" charset="0"/>
                        </a:rPr>
                        <a:t>9 (6.0%)</a:t>
                      </a:r>
                      <a:endParaRPr lang="it-IT" sz="1400" b="0" kern="1200" dirty="0">
                        <a:solidFill>
                          <a:srgbClr val="000000"/>
                        </a:solidFill>
                        <a:effectLst/>
                        <a:latin typeface="Arial" panose="020B0604020202020204" pitchFamily="34" charset="0"/>
                        <a:ea typeface="SimSun" panose="02010600030101010101" pitchFamily="2" charset="-122"/>
                        <a:cs typeface="Arial" panose="020B0604020202020204" pitchFamily="34" charset="0"/>
                      </a:endParaRPr>
                    </a:p>
                  </a:txBody>
                  <a:tcPr marL="17780" marR="17780" marT="17780" marB="17780" anchor="ctr">
                    <a:solidFill>
                      <a:schemeClr val="bg1">
                        <a:lumMod val="95000"/>
                      </a:schemeClr>
                    </a:solidFill>
                  </a:tcPr>
                </a:tc>
                <a:tc>
                  <a:txBody>
                    <a:bodyPr/>
                    <a:lstStyle/>
                    <a:p>
                      <a:pPr algn="ctr" fontAlgn="ctr">
                        <a:lnSpc>
                          <a:spcPts val="1000"/>
                        </a:lnSpc>
                        <a:spcAft>
                          <a:spcPts val="0"/>
                        </a:spcAft>
                      </a:pPr>
                      <a:r>
                        <a:rPr lang="it-IT" altLang="zh-CN" sz="1400" b="0" kern="1200" dirty="0">
                          <a:solidFill>
                            <a:srgbClr val="000000"/>
                          </a:solidFill>
                          <a:effectLst/>
                          <a:latin typeface="Arial" panose="020B0604020202020204" pitchFamily="34" charset="0"/>
                          <a:ea typeface="Book Antiqua" panose="02040602050305030304" pitchFamily="18" charset="0"/>
                          <a:cs typeface="Arial" panose="020B0604020202020204" pitchFamily="34" charset="0"/>
                        </a:rPr>
                        <a:t>9 (6.0%)</a:t>
                      </a:r>
                      <a:endParaRPr lang="it-IT" sz="1400" b="0" kern="1200" dirty="0">
                        <a:solidFill>
                          <a:srgbClr val="000000"/>
                        </a:solidFill>
                        <a:effectLst/>
                        <a:latin typeface="Arial" panose="020B0604020202020204" pitchFamily="34" charset="0"/>
                        <a:ea typeface="SimSun" panose="02010600030101010101" pitchFamily="2" charset="-122"/>
                        <a:cs typeface="Arial" panose="020B0604020202020204" pitchFamily="34" charset="0"/>
                      </a:endParaRPr>
                    </a:p>
                  </a:txBody>
                  <a:tcPr marL="17780" marR="17780" marT="17780" marB="17780" anchor="ctr">
                    <a:solidFill>
                      <a:schemeClr val="bg1">
                        <a:lumMod val="95000"/>
                      </a:schemeClr>
                    </a:solidFill>
                  </a:tcPr>
                </a:tc>
                <a:tc>
                  <a:txBody>
                    <a:bodyPr/>
                    <a:lstStyle/>
                    <a:p>
                      <a:pPr algn="ctr" fontAlgn="ctr">
                        <a:lnSpc>
                          <a:spcPts val="1000"/>
                        </a:lnSpc>
                        <a:spcAft>
                          <a:spcPts val="0"/>
                        </a:spcAft>
                      </a:pPr>
                      <a:r>
                        <a:rPr lang="it-IT" altLang="zh-CN" sz="1400" b="0" kern="1200" dirty="0">
                          <a:solidFill>
                            <a:srgbClr val="000000"/>
                          </a:solidFill>
                          <a:effectLst/>
                          <a:latin typeface="Arial" panose="020B0604020202020204" pitchFamily="34" charset="0"/>
                          <a:ea typeface="Book Antiqua" panose="02040602050305030304" pitchFamily="18" charset="0"/>
                          <a:cs typeface="Arial" panose="020B0604020202020204" pitchFamily="34" charset="0"/>
                        </a:rPr>
                        <a:t>18 (6.0%)</a:t>
                      </a:r>
                      <a:endParaRPr lang="it-IT" sz="1400" b="0" kern="1200" dirty="0">
                        <a:solidFill>
                          <a:srgbClr val="000000"/>
                        </a:solidFill>
                        <a:effectLst/>
                        <a:latin typeface="Arial" panose="020B0604020202020204" pitchFamily="34" charset="0"/>
                        <a:ea typeface="SimSun" panose="02010600030101010101" pitchFamily="2" charset="-122"/>
                        <a:cs typeface="Arial" panose="020B0604020202020204" pitchFamily="34" charset="0"/>
                      </a:endParaRPr>
                    </a:p>
                  </a:txBody>
                  <a:tcPr marL="17780" marR="17780" marT="17780" marB="17780" anchor="ctr">
                    <a:solidFill>
                      <a:schemeClr val="bg1">
                        <a:lumMod val="95000"/>
                      </a:schemeClr>
                    </a:solidFill>
                  </a:tcPr>
                </a:tc>
                <a:extLst>
                  <a:ext uri="{0D108BD9-81ED-4DB2-BD59-A6C34878D82A}">
                    <a16:rowId xmlns:a16="http://schemas.microsoft.com/office/drawing/2014/main" val="881570649"/>
                  </a:ext>
                </a:extLst>
              </a:tr>
            </a:tbl>
          </a:graphicData>
        </a:graphic>
      </p:graphicFrame>
      <p:graphicFrame>
        <p:nvGraphicFramePr>
          <p:cNvPr id="7" name="Tabella 6"/>
          <p:cNvGraphicFramePr>
            <a:graphicFrameLocks noGrp="1"/>
          </p:cNvGraphicFramePr>
          <p:nvPr>
            <p:extLst>
              <p:ext uri="{D42A27DB-BD31-4B8C-83A1-F6EECF244321}">
                <p14:modId xmlns:p14="http://schemas.microsoft.com/office/powerpoint/2010/main" val="3515076879"/>
              </p:ext>
            </p:extLst>
          </p:nvPr>
        </p:nvGraphicFramePr>
        <p:xfrm>
          <a:off x="1115616" y="5483392"/>
          <a:ext cx="5904657" cy="303176"/>
        </p:xfrm>
        <a:graphic>
          <a:graphicData uri="http://schemas.openxmlformats.org/drawingml/2006/table">
            <a:tbl>
              <a:tblPr firstRow="1" bandRow="1">
                <a:tableStyleId>{9D7B26C5-4107-4FEC-AEDC-1716B250A1EF}</a:tableStyleId>
              </a:tblPr>
              <a:tblGrid>
                <a:gridCol w="1807781">
                  <a:extLst>
                    <a:ext uri="{9D8B030D-6E8A-4147-A177-3AD203B41FA5}">
                      <a16:colId xmlns:a16="http://schemas.microsoft.com/office/drawing/2014/main" val="4117207106"/>
                    </a:ext>
                  </a:extLst>
                </a:gridCol>
                <a:gridCol w="1360572">
                  <a:extLst>
                    <a:ext uri="{9D8B030D-6E8A-4147-A177-3AD203B41FA5}">
                      <a16:colId xmlns:a16="http://schemas.microsoft.com/office/drawing/2014/main" val="652095749"/>
                    </a:ext>
                  </a:extLst>
                </a:gridCol>
                <a:gridCol w="1584176">
                  <a:extLst>
                    <a:ext uri="{9D8B030D-6E8A-4147-A177-3AD203B41FA5}">
                      <a16:colId xmlns:a16="http://schemas.microsoft.com/office/drawing/2014/main" val="2419854435"/>
                    </a:ext>
                  </a:extLst>
                </a:gridCol>
                <a:gridCol w="1152128">
                  <a:extLst>
                    <a:ext uri="{9D8B030D-6E8A-4147-A177-3AD203B41FA5}">
                      <a16:colId xmlns:a16="http://schemas.microsoft.com/office/drawing/2014/main" val="4020766595"/>
                    </a:ext>
                  </a:extLst>
                </a:gridCol>
              </a:tblGrid>
              <a:tr h="303176">
                <a:tc>
                  <a:txBody>
                    <a:bodyPr/>
                    <a:lstStyle/>
                    <a:p>
                      <a:pPr algn="l" fontAlgn="b"/>
                      <a:r>
                        <a:rPr lang="en-US" sz="1400" b="1" u="none" strike="noStrike" dirty="0">
                          <a:latin typeface="Arial" panose="020B0604020202020204" pitchFamily="34" charset="0"/>
                          <a:cs typeface="Arial" panose="020B0604020202020204" pitchFamily="34" charset="0"/>
                        </a:rPr>
                        <a:t>UNDIFFERENTIATED</a:t>
                      </a:r>
                      <a:endParaRPr lang="en-US" sz="1400" b="1" i="0" u="none" strike="noStrike" dirty="0">
                        <a:solidFill>
                          <a:srgbClr val="000000"/>
                        </a:solidFill>
                        <a:latin typeface="Arial" panose="020B0604020202020204" pitchFamily="34" charset="0"/>
                        <a:cs typeface="Arial" panose="020B0604020202020204" pitchFamily="34" charset="0"/>
                      </a:endParaRPr>
                    </a:p>
                  </a:txBody>
                  <a:tcPr marL="8592" marR="8592" marT="8592" marB="0" anchor="b">
                    <a:solidFill>
                      <a:schemeClr val="bg1">
                        <a:lumMod val="95000"/>
                      </a:schemeClr>
                    </a:solidFill>
                  </a:tcPr>
                </a:tc>
                <a:tc>
                  <a:txBody>
                    <a:bodyPr/>
                    <a:lstStyle/>
                    <a:p>
                      <a:pPr algn="r">
                        <a:lnSpc>
                          <a:spcPct val="107000"/>
                        </a:lnSpc>
                        <a:spcAft>
                          <a:spcPts val="0"/>
                        </a:spcAft>
                      </a:pPr>
                      <a:r>
                        <a:rPr lang="it-IT" sz="14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55 (36.4%)</a:t>
                      </a:r>
                      <a:endParaRPr lang="it-IT" sz="2400" b="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solidFill>
                      <a:schemeClr val="bg1">
                        <a:lumMod val="95000"/>
                      </a:schemeClr>
                    </a:solidFill>
                  </a:tcPr>
                </a:tc>
                <a:tc>
                  <a:txBody>
                    <a:bodyPr/>
                    <a:lstStyle/>
                    <a:p>
                      <a:pPr algn="r">
                        <a:lnSpc>
                          <a:spcPct val="107000"/>
                        </a:lnSpc>
                        <a:spcAft>
                          <a:spcPts val="0"/>
                        </a:spcAft>
                      </a:pPr>
                      <a:r>
                        <a:rPr lang="it-IT" sz="14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65 (43.0%)</a:t>
                      </a:r>
                      <a:endParaRPr lang="it-IT" sz="2400" b="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solidFill>
                      <a:schemeClr val="bg1">
                        <a:lumMod val="95000"/>
                      </a:schemeClr>
                    </a:solidFill>
                  </a:tcPr>
                </a:tc>
                <a:tc>
                  <a:txBody>
                    <a:bodyPr/>
                    <a:lstStyle/>
                    <a:p>
                      <a:pPr algn="r">
                        <a:lnSpc>
                          <a:spcPct val="107000"/>
                        </a:lnSpc>
                        <a:spcAft>
                          <a:spcPts val="0"/>
                        </a:spcAft>
                      </a:pPr>
                      <a:r>
                        <a:rPr lang="it-IT" sz="14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115 (38.1%)</a:t>
                      </a:r>
                      <a:endParaRPr lang="it-IT" sz="2400" b="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solidFill>
                      <a:schemeClr val="bg1">
                        <a:lumMod val="95000"/>
                      </a:schemeClr>
                    </a:solidFill>
                  </a:tcPr>
                </a:tc>
                <a:extLst>
                  <a:ext uri="{0D108BD9-81ED-4DB2-BD59-A6C34878D82A}">
                    <a16:rowId xmlns:a16="http://schemas.microsoft.com/office/drawing/2014/main" val="2766146299"/>
                  </a:ext>
                </a:extLst>
              </a:tr>
            </a:tbl>
          </a:graphicData>
        </a:graphic>
      </p:graphicFrame>
      <p:graphicFrame>
        <p:nvGraphicFramePr>
          <p:cNvPr id="9" name="Tabella 8"/>
          <p:cNvGraphicFramePr>
            <a:graphicFrameLocks noGrp="1"/>
          </p:cNvGraphicFramePr>
          <p:nvPr>
            <p:extLst>
              <p:ext uri="{D42A27DB-BD31-4B8C-83A1-F6EECF244321}">
                <p14:modId xmlns:p14="http://schemas.microsoft.com/office/powerpoint/2010/main" val="500568119"/>
              </p:ext>
            </p:extLst>
          </p:nvPr>
        </p:nvGraphicFramePr>
        <p:xfrm>
          <a:off x="7164288" y="5483392"/>
          <a:ext cx="783704" cy="321872"/>
        </p:xfrm>
        <a:graphic>
          <a:graphicData uri="http://schemas.openxmlformats.org/drawingml/2006/table">
            <a:tbl>
              <a:tblPr firstRow="1" bandRow="1">
                <a:tableStyleId>{9D7B26C5-4107-4FEC-AEDC-1716B250A1EF}</a:tableStyleId>
              </a:tblPr>
              <a:tblGrid>
                <a:gridCol w="783704">
                  <a:extLst>
                    <a:ext uri="{9D8B030D-6E8A-4147-A177-3AD203B41FA5}">
                      <a16:colId xmlns:a16="http://schemas.microsoft.com/office/drawing/2014/main" val="481773070"/>
                    </a:ext>
                  </a:extLst>
                </a:gridCol>
              </a:tblGrid>
              <a:tr h="321872">
                <a:tc>
                  <a:txBody>
                    <a:bodyPr/>
                    <a:lstStyle/>
                    <a:p>
                      <a:pPr algn="l">
                        <a:lnSpc>
                          <a:spcPct val="107000"/>
                        </a:lnSpc>
                        <a:spcAft>
                          <a:spcPts val="0"/>
                        </a:spcAft>
                      </a:pPr>
                      <a:r>
                        <a:rPr lang="it-IT" sz="14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P=0.46</a:t>
                      </a:r>
                      <a:endParaRPr lang="it-IT" sz="2400" b="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solidFill>
                      <a:schemeClr val="bg1"/>
                    </a:solidFill>
                  </a:tcPr>
                </a:tc>
                <a:extLst>
                  <a:ext uri="{0D108BD9-81ED-4DB2-BD59-A6C34878D82A}">
                    <a16:rowId xmlns:a16="http://schemas.microsoft.com/office/drawing/2014/main" val="1105141978"/>
                  </a:ext>
                </a:extLst>
              </a:tr>
            </a:tbl>
          </a:graphicData>
        </a:graphic>
      </p:graphicFrame>
      <p:graphicFrame>
        <p:nvGraphicFramePr>
          <p:cNvPr id="22" name="Tabella 21"/>
          <p:cNvGraphicFramePr>
            <a:graphicFrameLocks noGrp="1"/>
          </p:cNvGraphicFramePr>
          <p:nvPr>
            <p:extLst>
              <p:ext uri="{D42A27DB-BD31-4B8C-83A1-F6EECF244321}">
                <p14:modId xmlns:p14="http://schemas.microsoft.com/office/powerpoint/2010/main" val="1961241774"/>
              </p:ext>
            </p:extLst>
          </p:nvPr>
        </p:nvGraphicFramePr>
        <p:xfrm>
          <a:off x="7164288" y="1666968"/>
          <a:ext cx="783704" cy="393880"/>
        </p:xfrm>
        <a:graphic>
          <a:graphicData uri="http://schemas.openxmlformats.org/drawingml/2006/table">
            <a:tbl>
              <a:tblPr firstRow="1" bandRow="1">
                <a:tableStyleId>{9D7B26C5-4107-4FEC-AEDC-1716B250A1EF}</a:tableStyleId>
              </a:tblPr>
              <a:tblGrid>
                <a:gridCol w="783704">
                  <a:extLst>
                    <a:ext uri="{9D8B030D-6E8A-4147-A177-3AD203B41FA5}">
                      <a16:colId xmlns:a16="http://schemas.microsoft.com/office/drawing/2014/main" val="481773070"/>
                    </a:ext>
                  </a:extLst>
                </a:gridCol>
              </a:tblGrid>
              <a:tr h="393880">
                <a:tc>
                  <a:txBody>
                    <a:bodyPr/>
                    <a:lstStyle/>
                    <a:p>
                      <a:pPr algn="l">
                        <a:lnSpc>
                          <a:spcPct val="107000"/>
                        </a:lnSpc>
                        <a:spcAft>
                          <a:spcPts val="0"/>
                        </a:spcAft>
                      </a:pPr>
                      <a:r>
                        <a:rPr lang="it-IT" sz="14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P=0.16</a:t>
                      </a:r>
                      <a:endParaRPr lang="it-IT" sz="2400" b="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solidFill>
                      <a:schemeClr val="bg1"/>
                    </a:solidFill>
                  </a:tcPr>
                </a:tc>
                <a:extLst>
                  <a:ext uri="{0D108BD9-81ED-4DB2-BD59-A6C34878D82A}">
                    <a16:rowId xmlns:a16="http://schemas.microsoft.com/office/drawing/2014/main" val="1105141978"/>
                  </a:ext>
                </a:extLst>
              </a:tr>
            </a:tbl>
          </a:graphicData>
        </a:graphic>
      </p:graphicFrame>
      <p:grpSp>
        <p:nvGrpSpPr>
          <p:cNvPr id="23" name="Gruppo 22"/>
          <p:cNvGrpSpPr/>
          <p:nvPr/>
        </p:nvGrpSpPr>
        <p:grpSpPr>
          <a:xfrm>
            <a:off x="0" y="59583"/>
            <a:ext cx="9144000" cy="489097"/>
            <a:chOff x="0" y="59583"/>
            <a:chExt cx="9144000" cy="489097"/>
          </a:xfrm>
        </p:grpSpPr>
        <p:sp>
          <p:nvSpPr>
            <p:cNvPr id="24" name="Rettangolo 23"/>
            <p:cNvSpPr/>
            <p:nvPr/>
          </p:nvSpPr>
          <p:spPr>
            <a:xfrm>
              <a:off x="251520" y="59583"/>
              <a:ext cx="2952328" cy="336443"/>
            </a:xfrm>
            <a:prstGeom prst="rect">
              <a:avLst/>
            </a:prstGeom>
            <a:solidFill>
              <a:schemeClr val="tx2"/>
            </a:solidFill>
          </p:spPr>
          <p:txBody>
            <a:bodyPr wrap="square" anchor="ctr">
              <a:spAutoFit/>
            </a:bodyPr>
            <a:lstStyle/>
            <a:p>
              <a:r>
                <a:rPr lang="it-IT" sz="1600" b="1" dirty="0">
                  <a:solidFill>
                    <a:schemeClr val="bg1"/>
                  </a:solidFill>
                  <a:latin typeface="Arial" panose="020B0604020202020204" pitchFamily="34" charset="0"/>
                  <a:cs typeface="Arial" panose="020B0604020202020204" pitchFamily="34" charset="0"/>
                </a:rPr>
                <a:t>DATA ANALYSIS</a:t>
              </a:r>
            </a:p>
          </p:txBody>
        </p:sp>
        <p:cxnSp>
          <p:nvCxnSpPr>
            <p:cNvPr id="25" name="Connettore diritto 24"/>
            <p:cNvCxnSpPr/>
            <p:nvPr/>
          </p:nvCxnSpPr>
          <p:spPr>
            <a:xfrm>
              <a:off x="0" y="548680"/>
              <a:ext cx="9144000" cy="0"/>
            </a:xfrm>
            <a:prstGeom prst="line">
              <a:avLst/>
            </a:prstGeom>
            <a:solidFill>
              <a:schemeClr val="tx2"/>
            </a:solidFill>
            <a:ln w="28575">
              <a:solidFill>
                <a:schemeClr val="tx2"/>
              </a:solidFill>
            </a:ln>
          </p:spPr>
          <p:style>
            <a:lnRef idx="1">
              <a:schemeClr val="accent1"/>
            </a:lnRef>
            <a:fillRef idx="0">
              <a:schemeClr val="accent1"/>
            </a:fillRef>
            <a:effectRef idx="0">
              <a:schemeClr val="accent1"/>
            </a:effectRef>
            <a:fontRef idx="minor">
              <a:schemeClr val="tx1"/>
            </a:fontRef>
          </p:style>
        </p:cxnSp>
      </p:grpSp>
      <p:pic>
        <p:nvPicPr>
          <p:cNvPr id="26" name="Immagine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32440" y="17530"/>
            <a:ext cx="504056" cy="504056"/>
          </a:xfrm>
          <a:prstGeom prst="rect">
            <a:avLst/>
          </a:prstGeom>
          <a:noFill/>
          <a:ln>
            <a:noFill/>
          </a:ln>
          <a:effectLst/>
        </p:spPr>
      </p:pic>
    </p:spTree>
    <p:extLst>
      <p:ext uri="{BB962C8B-B14F-4D97-AF65-F5344CB8AC3E}">
        <p14:creationId xmlns:p14="http://schemas.microsoft.com/office/powerpoint/2010/main" val="17069694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tangolo 11"/>
          <p:cNvSpPr/>
          <p:nvPr/>
        </p:nvSpPr>
        <p:spPr>
          <a:xfrm>
            <a:off x="2627784" y="714762"/>
            <a:ext cx="4536504" cy="553998"/>
          </a:xfrm>
          <a:prstGeom prst="rect">
            <a:avLst/>
          </a:prstGeom>
        </p:spPr>
        <p:txBody>
          <a:bodyPr wrap="square">
            <a:spAutoFit/>
          </a:bodyPr>
          <a:lstStyle/>
          <a:p>
            <a:pPr algn="ctr">
              <a:lnSpc>
                <a:spcPct val="150000"/>
              </a:lnSpc>
            </a:pPr>
            <a:r>
              <a:rPr lang="en-US" sz="2000" b="1" dirty="0">
                <a:solidFill>
                  <a:schemeClr val="tx1"/>
                </a:solidFill>
                <a:latin typeface="Arial" panose="020B0604020202020204" pitchFamily="34" charset="0"/>
                <a:cs typeface="Arial" panose="020B0604020202020204" pitchFamily="34" charset="0"/>
              </a:rPr>
              <a:t>SURGICAL PROCEDURES DETAILS</a:t>
            </a:r>
          </a:p>
        </p:txBody>
      </p:sp>
      <p:grpSp>
        <p:nvGrpSpPr>
          <p:cNvPr id="53" name="Gruppo 52"/>
          <p:cNvGrpSpPr/>
          <p:nvPr/>
        </p:nvGrpSpPr>
        <p:grpSpPr>
          <a:xfrm>
            <a:off x="0" y="59583"/>
            <a:ext cx="9144000" cy="489097"/>
            <a:chOff x="0" y="59583"/>
            <a:chExt cx="9144000" cy="489097"/>
          </a:xfrm>
        </p:grpSpPr>
        <p:sp>
          <p:nvSpPr>
            <p:cNvPr id="54" name="Rettangolo 53"/>
            <p:cNvSpPr/>
            <p:nvPr/>
          </p:nvSpPr>
          <p:spPr>
            <a:xfrm>
              <a:off x="251520" y="59583"/>
              <a:ext cx="2952328" cy="336443"/>
            </a:xfrm>
            <a:prstGeom prst="rect">
              <a:avLst/>
            </a:prstGeom>
            <a:solidFill>
              <a:schemeClr val="tx2"/>
            </a:solidFill>
          </p:spPr>
          <p:txBody>
            <a:bodyPr wrap="square" anchor="ctr">
              <a:spAutoFit/>
            </a:bodyPr>
            <a:lstStyle/>
            <a:p>
              <a:r>
                <a:rPr lang="it-IT" sz="1600" b="1" dirty="0">
                  <a:solidFill>
                    <a:schemeClr val="bg1"/>
                  </a:solidFill>
                  <a:latin typeface="Arial" panose="020B0604020202020204" pitchFamily="34" charset="0"/>
                  <a:cs typeface="Arial" panose="020B0604020202020204" pitchFamily="34" charset="0"/>
                </a:rPr>
                <a:t>DATA ANALYSIS</a:t>
              </a:r>
            </a:p>
          </p:txBody>
        </p:sp>
        <p:cxnSp>
          <p:nvCxnSpPr>
            <p:cNvPr id="55" name="Connettore diritto 54"/>
            <p:cNvCxnSpPr/>
            <p:nvPr/>
          </p:nvCxnSpPr>
          <p:spPr>
            <a:xfrm>
              <a:off x="0" y="548680"/>
              <a:ext cx="9144000" cy="0"/>
            </a:xfrm>
            <a:prstGeom prst="line">
              <a:avLst/>
            </a:prstGeom>
            <a:solidFill>
              <a:schemeClr val="tx2"/>
            </a:solidFill>
            <a:ln w="28575">
              <a:solidFill>
                <a:schemeClr val="tx2"/>
              </a:solidFill>
            </a:ln>
          </p:spPr>
          <p:style>
            <a:lnRef idx="1">
              <a:schemeClr val="accent1"/>
            </a:lnRef>
            <a:fillRef idx="0">
              <a:schemeClr val="accent1"/>
            </a:fillRef>
            <a:effectRef idx="0">
              <a:schemeClr val="accent1"/>
            </a:effectRef>
            <a:fontRef idx="minor">
              <a:schemeClr val="tx1"/>
            </a:fontRef>
          </p:style>
        </p:cxnSp>
      </p:grpSp>
      <p:pic>
        <p:nvPicPr>
          <p:cNvPr id="56" name="Immagine 5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32440" y="17530"/>
            <a:ext cx="504056" cy="504056"/>
          </a:xfrm>
          <a:prstGeom prst="rect">
            <a:avLst/>
          </a:prstGeom>
          <a:noFill/>
          <a:ln>
            <a:noFill/>
          </a:ln>
          <a:effectLst/>
        </p:spPr>
      </p:pic>
      <p:graphicFrame>
        <p:nvGraphicFramePr>
          <p:cNvPr id="17" name="Tabella 16"/>
          <p:cNvGraphicFramePr>
            <a:graphicFrameLocks noGrp="1"/>
          </p:cNvGraphicFramePr>
          <p:nvPr>
            <p:extLst>
              <p:ext uri="{D42A27DB-BD31-4B8C-83A1-F6EECF244321}">
                <p14:modId xmlns:p14="http://schemas.microsoft.com/office/powerpoint/2010/main" val="1103519602"/>
              </p:ext>
            </p:extLst>
          </p:nvPr>
        </p:nvGraphicFramePr>
        <p:xfrm>
          <a:off x="251520" y="1772816"/>
          <a:ext cx="7774302" cy="1052999"/>
        </p:xfrm>
        <a:graphic>
          <a:graphicData uri="http://schemas.openxmlformats.org/drawingml/2006/table">
            <a:tbl>
              <a:tblPr firstRow="1" bandRow="1">
                <a:tableStyleId>{9D7B26C5-4107-4FEC-AEDC-1716B250A1EF}</a:tableStyleId>
              </a:tblPr>
              <a:tblGrid>
                <a:gridCol w="1869646">
                  <a:extLst>
                    <a:ext uri="{9D8B030D-6E8A-4147-A177-3AD203B41FA5}">
                      <a16:colId xmlns:a16="http://schemas.microsoft.com/office/drawing/2014/main" val="1308658140"/>
                    </a:ext>
                  </a:extLst>
                </a:gridCol>
                <a:gridCol w="1495350">
                  <a:extLst>
                    <a:ext uri="{9D8B030D-6E8A-4147-A177-3AD203B41FA5}">
                      <a16:colId xmlns:a16="http://schemas.microsoft.com/office/drawing/2014/main" val="49850100"/>
                    </a:ext>
                  </a:extLst>
                </a:gridCol>
                <a:gridCol w="2552756">
                  <a:extLst>
                    <a:ext uri="{9D8B030D-6E8A-4147-A177-3AD203B41FA5}">
                      <a16:colId xmlns:a16="http://schemas.microsoft.com/office/drawing/2014/main" val="2489668809"/>
                    </a:ext>
                  </a:extLst>
                </a:gridCol>
                <a:gridCol w="1856550">
                  <a:extLst>
                    <a:ext uri="{9D8B030D-6E8A-4147-A177-3AD203B41FA5}">
                      <a16:colId xmlns:a16="http://schemas.microsoft.com/office/drawing/2014/main" val="1374056664"/>
                    </a:ext>
                  </a:extLst>
                </a:gridCol>
              </a:tblGrid>
              <a:tr h="370271">
                <a:tc>
                  <a:txBody>
                    <a:bodyPr/>
                    <a:lstStyle/>
                    <a:p>
                      <a:pPr algn="ctr"/>
                      <a:endParaRPr lang="it-IT" sz="1400" dirty="0">
                        <a:latin typeface="Arial" panose="020B0604020202020204" pitchFamily="34" charset="0"/>
                        <a:cs typeface="Arial" panose="020B0604020202020204" pitchFamily="34" charset="0"/>
                      </a:endParaRPr>
                    </a:p>
                  </a:txBody>
                  <a:tcPr/>
                </a:tc>
                <a:tc>
                  <a:txBody>
                    <a:bodyPr/>
                    <a:lstStyle/>
                    <a:p>
                      <a:pPr algn="ctr"/>
                      <a:r>
                        <a:rPr lang="it-IT" sz="1400" dirty="0">
                          <a:latin typeface="Arial" panose="020B0604020202020204" pitchFamily="34" charset="0"/>
                          <a:cs typeface="Arial" panose="020B0604020202020204" pitchFamily="34" charset="0"/>
                        </a:rPr>
                        <a:t>ROBOTIC</a:t>
                      </a:r>
                    </a:p>
                  </a:txBody>
                  <a:tcPr>
                    <a:noFill/>
                  </a:tcPr>
                </a:tc>
                <a:tc>
                  <a:txBody>
                    <a:bodyPr/>
                    <a:lstStyle/>
                    <a:p>
                      <a:pPr algn="ctr"/>
                      <a:r>
                        <a:rPr lang="it-IT" sz="1400" dirty="0">
                          <a:latin typeface="Arial" panose="020B0604020202020204" pitchFamily="34" charset="0"/>
                          <a:cs typeface="Arial" panose="020B0604020202020204" pitchFamily="34" charset="0"/>
                        </a:rPr>
                        <a:t>LAPAROSCOPY</a:t>
                      </a:r>
                    </a:p>
                  </a:txBody>
                  <a:tcPr>
                    <a:noFill/>
                  </a:tcPr>
                </a:tc>
                <a:tc>
                  <a:txBody>
                    <a:bodyPr/>
                    <a:lstStyle/>
                    <a:p>
                      <a:pPr algn="ctr"/>
                      <a:r>
                        <a:rPr lang="it-IT" sz="1400" dirty="0">
                          <a:latin typeface="Arial" panose="020B0604020202020204" pitchFamily="34" charset="0"/>
                          <a:cs typeface="Arial" panose="020B0604020202020204" pitchFamily="34" charset="0"/>
                        </a:rPr>
                        <a:t>OPEN</a:t>
                      </a:r>
                    </a:p>
                  </a:txBody>
                  <a:tcPr>
                    <a:noFill/>
                  </a:tcPr>
                </a:tc>
                <a:extLst>
                  <a:ext uri="{0D108BD9-81ED-4DB2-BD59-A6C34878D82A}">
                    <a16:rowId xmlns:a16="http://schemas.microsoft.com/office/drawing/2014/main" val="680499947"/>
                  </a:ext>
                </a:extLst>
              </a:tr>
              <a:tr h="373157">
                <a:tc>
                  <a:txBody>
                    <a:bodyPr/>
                    <a:lstStyle/>
                    <a:p>
                      <a:pPr algn="ctr" fontAlgn="ctr">
                        <a:lnSpc>
                          <a:spcPts val="1000"/>
                        </a:lnSpc>
                        <a:spcAft>
                          <a:spcPts val="0"/>
                        </a:spcAft>
                      </a:pPr>
                      <a:r>
                        <a:rPr lang="it-IT" sz="1400" b="1" i="0" u="none" strike="noStrike" kern="1200" dirty="0" err="1">
                          <a:solidFill>
                            <a:schemeClr val="tx1"/>
                          </a:solidFill>
                          <a:latin typeface="Arial" panose="020B0604020202020204" pitchFamily="34" charset="0"/>
                          <a:ea typeface="+mn-ea"/>
                          <a:cs typeface="Arial" panose="020B0604020202020204" pitchFamily="34" charset="0"/>
                        </a:rPr>
                        <a:t>Distal</a:t>
                      </a:r>
                      <a:endParaRPr lang="it-IT" sz="1400" b="1" i="0" u="none" strike="noStrike" kern="1200" dirty="0">
                        <a:solidFill>
                          <a:schemeClr val="tx1"/>
                        </a:solidFill>
                        <a:latin typeface="Arial" panose="020B0604020202020204" pitchFamily="34" charset="0"/>
                        <a:ea typeface="+mn-ea"/>
                        <a:cs typeface="Arial" panose="020B0604020202020204" pitchFamily="34" charset="0"/>
                      </a:endParaRPr>
                    </a:p>
                  </a:txBody>
                  <a:tcPr marL="17780" marR="17780" marT="17780" marB="17780" anchor="ctr">
                    <a:solidFill>
                      <a:schemeClr val="bg1">
                        <a:lumMod val="95000"/>
                      </a:schemeClr>
                    </a:solidFill>
                  </a:tcPr>
                </a:tc>
                <a:tc>
                  <a:txBody>
                    <a:bodyPr/>
                    <a:lstStyle/>
                    <a:p>
                      <a:pPr algn="ctr" fontAlgn="ctr">
                        <a:lnSpc>
                          <a:spcPts val="1000"/>
                        </a:lnSpc>
                        <a:spcAft>
                          <a:spcPts val="0"/>
                        </a:spcAft>
                      </a:pPr>
                      <a:r>
                        <a:rPr lang="it-IT" altLang="zh-CN" sz="1600" b="0" kern="1200" baseline="0" dirty="0">
                          <a:solidFill>
                            <a:schemeClr val="dk1"/>
                          </a:solidFill>
                          <a:latin typeface="Arial" panose="020B0604020202020204" pitchFamily="34" charset="0"/>
                          <a:ea typeface="+mn-ea"/>
                          <a:cs typeface="Arial" panose="020B0604020202020204" pitchFamily="34" charset="0"/>
                        </a:rPr>
                        <a:t>111 (73.5)</a:t>
                      </a:r>
                      <a:endParaRPr lang="it-IT" sz="1600" b="0" kern="1200" baseline="0" dirty="0">
                        <a:solidFill>
                          <a:schemeClr val="dk1"/>
                        </a:solidFill>
                        <a:latin typeface="Arial" panose="020B0604020202020204" pitchFamily="34" charset="0"/>
                        <a:ea typeface="+mn-ea"/>
                        <a:cs typeface="Arial" panose="020B0604020202020204" pitchFamily="34" charset="0"/>
                      </a:endParaRPr>
                    </a:p>
                  </a:txBody>
                  <a:tcPr marL="17780" marR="17780" marT="17780" marB="17780" anchor="ctr">
                    <a:solidFill>
                      <a:schemeClr val="bg1">
                        <a:lumMod val="95000"/>
                      </a:schemeClr>
                    </a:solidFill>
                  </a:tcPr>
                </a:tc>
                <a:tc>
                  <a:txBody>
                    <a:bodyPr/>
                    <a:lstStyle/>
                    <a:p>
                      <a:pPr algn="ctr" fontAlgn="ctr">
                        <a:lnSpc>
                          <a:spcPts val="1000"/>
                        </a:lnSpc>
                        <a:spcAft>
                          <a:spcPts val="0"/>
                        </a:spcAft>
                      </a:pPr>
                      <a:r>
                        <a:rPr lang="it-IT" altLang="zh-CN" sz="1600" b="0" kern="1200" baseline="0" dirty="0">
                          <a:solidFill>
                            <a:schemeClr val="dk1"/>
                          </a:solidFill>
                          <a:latin typeface="Arial" panose="020B0604020202020204" pitchFamily="34" charset="0"/>
                          <a:ea typeface="+mn-ea"/>
                          <a:cs typeface="Arial" panose="020B0604020202020204" pitchFamily="34" charset="0"/>
                        </a:rPr>
                        <a:t>102 (67.5)</a:t>
                      </a:r>
                      <a:endParaRPr lang="it-IT" sz="1600" b="0" kern="1200" baseline="0" dirty="0">
                        <a:solidFill>
                          <a:schemeClr val="dk1"/>
                        </a:solidFill>
                        <a:latin typeface="Arial" panose="020B0604020202020204" pitchFamily="34" charset="0"/>
                        <a:ea typeface="+mn-ea"/>
                        <a:cs typeface="Arial" panose="020B0604020202020204" pitchFamily="34" charset="0"/>
                      </a:endParaRPr>
                    </a:p>
                  </a:txBody>
                  <a:tcPr marL="17780" marR="17780" marT="17780" marB="17780" anchor="ctr">
                    <a:solidFill>
                      <a:schemeClr val="bg1">
                        <a:lumMod val="95000"/>
                      </a:schemeClr>
                    </a:solidFill>
                  </a:tcPr>
                </a:tc>
                <a:tc>
                  <a:txBody>
                    <a:bodyPr/>
                    <a:lstStyle/>
                    <a:p>
                      <a:pPr algn="ctr" fontAlgn="ctr">
                        <a:lnSpc>
                          <a:spcPts val="1000"/>
                        </a:lnSpc>
                        <a:spcAft>
                          <a:spcPts val="0"/>
                        </a:spcAft>
                      </a:pPr>
                      <a:r>
                        <a:rPr lang="it-IT" altLang="zh-CN" sz="1600" b="0" kern="1200" baseline="0" dirty="0">
                          <a:solidFill>
                            <a:schemeClr val="dk1"/>
                          </a:solidFill>
                          <a:latin typeface="Arial" panose="020B0604020202020204" pitchFamily="34" charset="0"/>
                          <a:ea typeface="+mn-ea"/>
                          <a:cs typeface="Arial" panose="020B0604020202020204" pitchFamily="34" charset="0"/>
                        </a:rPr>
                        <a:t>205 (67.9)</a:t>
                      </a:r>
                      <a:endParaRPr lang="it-IT" sz="1600" b="0" kern="1200" baseline="0" dirty="0">
                        <a:solidFill>
                          <a:schemeClr val="dk1"/>
                        </a:solidFill>
                        <a:latin typeface="Arial" panose="020B0604020202020204" pitchFamily="34" charset="0"/>
                        <a:ea typeface="+mn-ea"/>
                        <a:cs typeface="Arial" panose="020B0604020202020204" pitchFamily="34" charset="0"/>
                      </a:endParaRPr>
                    </a:p>
                  </a:txBody>
                  <a:tcPr marL="17780" marR="17780" marT="17780" marB="17780" anchor="ctr">
                    <a:solidFill>
                      <a:schemeClr val="bg1">
                        <a:lumMod val="95000"/>
                      </a:schemeClr>
                    </a:solidFill>
                  </a:tcPr>
                </a:tc>
                <a:extLst>
                  <a:ext uri="{0D108BD9-81ED-4DB2-BD59-A6C34878D82A}">
                    <a16:rowId xmlns:a16="http://schemas.microsoft.com/office/drawing/2014/main" val="3858945802"/>
                  </a:ext>
                </a:extLst>
              </a:tr>
              <a:tr h="309571">
                <a:tc>
                  <a:txBody>
                    <a:bodyPr/>
                    <a:lstStyle/>
                    <a:p>
                      <a:pPr algn="ctr" fontAlgn="ctr">
                        <a:lnSpc>
                          <a:spcPts val="1000"/>
                        </a:lnSpc>
                        <a:spcAft>
                          <a:spcPts val="0"/>
                        </a:spcAft>
                      </a:pPr>
                      <a:r>
                        <a:rPr lang="it-IT" altLang="zh-CN" sz="1400" b="1" i="0" u="none" strike="noStrike" kern="1200" dirty="0">
                          <a:solidFill>
                            <a:schemeClr val="tx1"/>
                          </a:solidFill>
                          <a:latin typeface="Arial" panose="020B0604020202020204" pitchFamily="34" charset="0"/>
                          <a:ea typeface="+mn-ea"/>
                          <a:cs typeface="Arial" panose="020B0604020202020204" pitchFamily="34" charset="0"/>
                        </a:rPr>
                        <a:t>Total</a:t>
                      </a:r>
                      <a:endParaRPr lang="it-IT" sz="1400" b="1" i="0" u="none" strike="noStrike" kern="1200" dirty="0">
                        <a:solidFill>
                          <a:schemeClr val="tx1"/>
                        </a:solidFill>
                        <a:latin typeface="Arial" panose="020B0604020202020204" pitchFamily="34" charset="0"/>
                        <a:ea typeface="+mn-ea"/>
                        <a:cs typeface="Arial" panose="020B0604020202020204" pitchFamily="34" charset="0"/>
                      </a:endParaRPr>
                    </a:p>
                  </a:txBody>
                  <a:tcPr marL="17780" marR="17780" marT="17780" marB="17780" anchor="ctr">
                    <a:solidFill>
                      <a:schemeClr val="bg1">
                        <a:lumMod val="95000"/>
                      </a:schemeClr>
                    </a:solidFill>
                  </a:tcPr>
                </a:tc>
                <a:tc>
                  <a:txBody>
                    <a:bodyPr/>
                    <a:lstStyle/>
                    <a:p>
                      <a:pPr algn="ctr" fontAlgn="ctr">
                        <a:lnSpc>
                          <a:spcPts val="1000"/>
                        </a:lnSpc>
                        <a:spcAft>
                          <a:spcPts val="0"/>
                        </a:spcAft>
                      </a:pPr>
                      <a:r>
                        <a:rPr lang="it-IT" altLang="zh-CN" sz="1600" b="0" kern="1200" baseline="0" dirty="0">
                          <a:solidFill>
                            <a:schemeClr val="dk1"/>
                          </a:solidFill>
                          <a:latin typeface="Arial" panose="020B0604020202020204" pitchFamily="34" charset="0"/>
                          <a:ea typeface="+mn-ea"/>
                          <a:cs typeface="Arial" panose="020B0604020202020204" pitchFamily="34" charset="0"/>
                        </a:rPr>
                        <a:t>40 (26.5)</a:t>
                      </a:r>
                      <a:endParaRPr lang="it-IT" sz="1600" b="0" kern="1200" baseline="0" dirty="0">
                        <a:solidFill>
                          <a:schemeClr val="dk1"/>
                        </a:solidFill>
                        <a:latin typeface="Arial" panose="020B0604020202020204" pitchFamily="34" charset="0"/>
                        <a:ea typeface="+mn-ea"/>
                        <a:cs typeface="Arial" panose="020B0604020202020204" pitchFamily="34" charset="0"/>
                      </a:endParaRPr>
                    </a:p>
                  </a:txBody>
                  <a:tcPr marL="17780" marR="17780" marT="17780" marB="17780" anchor="ctr">
                    <a:solidFill>
                      <a:schemeClr val="bg1">
                        <a:lumMod val="95000"/>
                      </a:schemeClr>
                    </a:solidFill>
                  </a:tcPr>
                </a:tc>
                <a:tc>
                  <a:txBody>
                    <a:bodyPr/>
                    <a:lstStyle/>
                    <a:p>
                      <a:pPr algn="ctr" fontAlgn="ctr">
                        <a:lnSpc>
                          <a:spcPts val="1000"/>
                        </a:lnSpc>
                        <a:spcAft>
                          <a:spcPts val="0"/>
                        </a:spcAft>
                      </a:pPr>
                      <a:r>
                        <a:rPr lang="it-IT" altLang="zh-CN" sz="1600" b="0" kern="1200" baseline="0" dirty="0">
                          <a:solidFill>
                            <a:schemeClr val="dk1"/>
                          </a:solidFill>
                          <a:latin typeface="Arial" panose="020B0604020202020204" pitchFamily="34" charset="0"/>
                          <a:ea typeface="+mn-ea"/>
                          <a:cs typeface="Arial" panose="020B0604020202020204" pitchFamily="34" charset="0"/>
                        </a:rPr>
                        <a:t>49 (32.5)</a:t>
                      </a:r>
                      <a:endParaRPr lang="it-IT" sz="1600" b="0" kern="1200" baseline="0" dirty="0">
                        <a:solidFill>
                          <a:schemeClr val="dk1"/>
                        </a:solidFill>
                        <a:latin typeface="Arial" panose="020B0604020202020204" pitchFamily="34" charset="0"/>
                        <a:ea typeface="+mn-ea"/>
                        <a:cs typeface="Arial" panose="020B0604020202020204" pitchFamily="34" charset="0"/>
                      </a:endParaRPr>
                    </a:p>
                  </a:txBody>
                  <a:tcPr marL="17780" marR="17780" marT="17780" marB="17780" anchor="ctr">
                    <a:solidFill>
                      <a:schemeClr val="bg1">
                        <a:lumMod val="95000"/>
                      </a:schemeClr>
                    </a:solidFill>
                  </a:tcPr>
                </a:tc>
                <a:tc>
                  <a:txBody>
                    <a:bodyPr/>
                    <a:lstStyle/>
                    <a:p>
                      <a:pPr algn="ctr" fontAlgn="ctr">
                        <a:lnSpc>
                          <a:spcPts val="1000"/>
                        </a:lnSpc>
                        <a:spcAft>
                          <a:spcPts val="0"/>
                        </a:spcAft>
                      </a:pPr>
                      <a:r>
                        <a:rPr lang="it-IT" altLang="zh-CN" sz="1600" b="0" kern="1200" baseline="0" dirty="0">
                          <a:solidFill>
                            <a:schemeClr val="dk1"/>
                          </a:solidFill>
                          <a:latin typeface="Arial" panose="020B0604020202020204" pitchFamily="34" charset="0"/>
                          <a:ea typeface="+mn-ea"/>
                          <a:cs typeface="Arial" panose="020B0604020202020204" pitchFamily="34" charset="0"/>
                        </a:rPr>
                        <a:t>97 (32.1)</a:t>
                      </a:r>
                      <a:endParaRPr lang="it-IT" sz="1600" b="0" kern="1200" baseline="0" dirty="0">
                        <a:solidFill>
                          <a:schemeClr val="dk1"/>
                        </a:solidFill>
                        <a:latin typeface="Arial" panose="020B0604020202020204" pitchFamily="34" charset="0"/>
                        <a:ea typeface="+mn-ea"/>
                        <a:cs typeface="Arial" panose="020B0604020202020204" pitchFamily="34" charset="0"/>
                      </a:endParaRPr>
                    </a:p>
                  </a:txBody>
                  <a:tcPr marL="17780" marR="17780" marT="17780" marB="17780" anchor="ctr">
                    <a:solidFill>
                      <a:schemeClr val="bg1">
                        <a:lumMod val="95000"/>
                      </a:schemeClr>
                    </a:solidFill>
                  </a:tcPr>
                </a:tc>
                <a:extLst>
                  <a:ext uri="{0D108BD9-81ED-4DB2-BD59-A6C34878D82A}">
                    <a16:rowId xmlns:a16="http://schemas.microsoft.com/office/drawing/2014/main" val="1770103345"/>
                  </a:ext>
                </a:extLst>
              </a:tr>
            </a:tbl>
          </a:graphicData>
        </a:graphic>
      </p:graphicFrame>
      <p:graphicFrame>
        <p:nvGraphicFramePr>
          <p:cNvPr id="18" name="Tabella 17"/>
          <p:cNvGraphicFramePr>
            <a:graphicFrameLocks noGrp="1"/>
          </p:cNvGraphicFramePr>
          <p:nvPr>
            <p:extLst>
              <p:ext uri="{D42A27DB-BD31-4B8C-83A1-F6EECF244321}">
                <p14:modId xmlns:p14="http://schemas.microsoft.com/office/powerpoint/2010/main" val="262740692"/>
              </p:ext>
            </p:extLst>
          </p:nvPr>
        </p:nvGraphicFramePr>
        <p:xfrm>
          <a:off x="251520" y="5170234"/>
          <a:ext cx="7774302" cy="1355110"/>
        </p:xfrm>
        <a:graphic>
          <a:graphicData uri="http://schemas.openxmlformats.org/drawingml/2006/table">
            <a:tbl>
              <a:tblPr firstRow="1" bandRow="1">
                <a:tableStyleId>{9D7B26C5-4107-4FEC-AEDC-1716B250A1EF}</a:tableStyleId>
              </a:tblPr>
              <a:tblGrid>
                <a:gridCol w="1869646">
                  <a:extLst>
                    <a:ext uri="{9D8B030D-6E8A-4147-A177-3AD203B41FA5}">
                      <a16:colId xmlns:a16="http://schemas.microsoft.com/office/drawing/2014/main" val="1308658140"/>
                    </a:ext>
                  </a:extLst>
                </a:gridCol>
                <a:gridCol w="1495350">
                  <a:extLst>
                    <a:ext uri="{9D8B030D-6E8A-4147-A177-3AD203B41FA5}">
                      <a16:colId xmlns:a16="http://schemas.microsoft.com/office/drawing/2014/main" val="49850100"/>
                    </a:ext>
                  </a:extLst>
                </a:gridCol>
                <a:gridCol w="2552756">
                  <a:extLst>
                    <a:ext uri="{9D8B030D-6E8A-4147-A177-3AD203B41FA5}">
                      <a16:colId xmlns:a16="http://schemas.microsoft.com/office/drawing/2014/main" val="2489668809"/>
                    </a:ext>
                  </a:extLst>
                </a:gridCol>
                <a:gridCol w="1856550">
                  <a:extLst>
                    <a:ext uri="{9D8B030D-6E8A-4147-A177-3AD203B41FA5}">
                      <a16:colId xmlns:a16="http://schemas.microsoft.com/office/drawing/2014/main" val="1374056664"/>
                    </a:ext>
                  </a:extLst>
                </a:gridCol>
              </a:tblGrid>
              <a:tr h="346998">
                <a:tc>
                  <a:txBody>
                    <a:bodyPr/>
                    <a:lstStyle/>
                    <a:p>
                      <a:pPr algn="ctr"/>
                      <a:endParaRPr lang="it-IT" sz="1400" dirty="0">
                        <a:latin typeface="Arial" panose="020B0604020202020204" pitchFamily="34" charset="0"/>
                        <a:cs typeface="Arial" panose="020B0604020202020204" pitchFamily="34" charset="0"/>
                      </a:endParaRPr>
                    </a:p>
                  </a:txBody>
                  <a:tcPr/>
                </a:tc>
                <a:tc>
                  <a:txBody>
                    <a:bodyPr/>
                    <a:lstStyle/>
                    <a:p>
                      <a:pPr algn="ctr"/>
                      <a:r>
                        <a:rPr lang="it-IT" sz="1400" dirty="0">
                          <a:latin typeface="Arial" panose="020B0604020202020204" pitchFamily="34" charset="0"/>
                          <a:cs typeface="Arial" panose="020B0604020202020204" pitchFamily="34" charset="0"/>
                        </a:rPr>
                        <a:t>ROBOTIC</a:t>
                      </a:r>
                    </a:p>
                  </a:txBody>
                  <a:tcPr>
                    <a:noFill/>
                  </a:tcPr>
                </a:tc>
                <a:tc>
                  <a:txBody>
                    <a:bodyPr/>
                    <a:lstStyle/>
                    <a:p>
                      <a:pPr algn="ctr"/>
                      <a:r>
                        <a:rPr lang="it-IT" sz="1400" dirty="0">
                          <a:latin typeface="Arial" panose="020B0604020202020204" pitchFamily="34" charset="0"/>
                          <a:cs typeface="Arial" panose="020B0604020202020204" pitchFamily="34" charset="0"/>
                        </a:rPr>
                        <a:t>LAPAROSCOPY</a:t>
                      </a:r>
                    </a:p>
                  </a:txBody>
                  <a:tcPr>
                    <a:noFill/>
                  </a:tcPr>
                </a:tc>
                <a:tc>
                  <a:txBody>
                    <a:bodyPr/>
                    <a:lstStyle/>
                    <a:p>
                      <a:pPr algn="ctr"/>
                      <a:r>
                        <a:rPr lang="it-IT" sz="1400" dirty="0">
                          <a:latin typeface="Arial" panose="020B0604020202020204" pitchFamily="34" charset="0"/>
                          <a:cs typeface="Arial" panose="020B0604020202020204" pitchFamily="34" charset="0"/>
                        </a:rPr>
                        <a:t>OPEN</a:t>
                      </a:r>
                    </a:p>
                  </a:txBody>
                  <a:tcPr>
                    <a:noFill/>
                  </a:tcPr>
                </a:tc>
                <a:extLst>
                  <a:ext uri="{0D108BD9-81ED-4DB2-BD59-A6C34878D82A}">
                    <a16:rowId xmlns:a16="http://schemas.microsoft.com/office/drawing/2014/main" val="680499947"/>
                  </a:ext>
                </a:extLst>
              </a:tr>
              <a:tr h="373157">
                <a:tc>
                  <a:txBody>
                    <a:bodyPr/>
                    <a:lstStyle/>
                    <a:p>
                      <a:pPr marL="0" algn="ctr" defTabSz="914400" rtl="0" eaLnBrk="1" fontAlgn="ctr" latinLnBrk="0" hangingPunct="1">
                        <a:lnSpc>
                          <a:spcPts val="1000"/>
                        </a:lnSpc>
                        <a:spcAft>
                          <a:spcPts val="0"/>
                        </a:spcAft>
                      </a:pPr>
                      <a:r>
                        <a:rPr lang="zh-CN" altLang="it-IT" sz="1400" b="1" i="0" u="none" strike="noStrike" kern="1200" dirty="0">
                          <a:solidFill>
                            <a:schemeClr val="tx1"/>
                          </a:solidFill>
                          <a:latin typeface="Arial" panose="020B0604020202020204" pitchFamily="34" charset="0"/>
                          <a:ea typeface="+mn-ea"/>
                          <a:cs typeface="Arial" panose="020B0604020202020204" pitchFamily="34" charset="0"/>
                        </a:rPr>
                        <a:t>   </a:t>
                      </a:r>
                      <a:r>
                        <a:rPr lang="it-IT" altLang="zh-CN" sz="1400" b="1" i="0" u="none" strike="noStrike" kern="1200" dirty="0" err="1">
                          <a:solidFill>
                            <a:schemeClr val="tx1"/>
                          </a:solidFill>
                          <a:latin typeface="Arial" panose="020B0604020202020204" pitchFamily="34" charset="0"/>
                          <a:ea typeface="+mn-ea"/>
                          <a:cs typeface="Arial" panose="020B0604020202020204" pitchFamily="34" charset="0"/>
                        </a:rPr>
                        <a:t>Billroth</a:t>
                      </a:r>
                      <a:r>
                        <a:rPr lang="it-IT" altLang="zh-CN" sz="1400" b="1" i="0" u="none" strike="noStrike" kern="1200" dirty="0">
                          <a:solidFill>
                            <a:schemeClr val="tx1"/>
                          </a:solidFill>
                          <a:latin typeface="Arial" panose="020B0604020202020204" pitchFamily="34" charset="0"/>
                          <a:ea typeface="+mn-ea"/>
                          <a:cs typeface="Arial" panose="020B0604020202020204" pitchFamily="34" charset="0"/>
                        </a:rPr>
                        <a:t> Ⅰ/Ⅱ</a:t>
                      </a:r>
                      <a:endParaRPr lang="it-IT" sz="1400" b="1" i="0" u="none" strike="noStrike" kern="1200" dirty="0">
                        <a:solidFill>
                          <a:schemeClr val="tx1"/>
                        </a:solidFill>
                        <a:latin typeface="Arial" panose="020B0604020202020204" pitchFamily="34" charset="0"/>
                        <a:ea typeface="+mn-ea"/>
                        <a:cs typeface="Arial" panose="020B0604020202020204" pitchFamily="34" charset="0"/>
                      </a:endParaRPr>
                    </a:p>
                  </a:txBody>
                  <a:tcPr marL="17780" marR="17780" marT="17780" marB="17780" anchor="ctr">
                    <a:solidFill>
                      <a:schemeClr val="bg1">
                        <a:lumMod val="95000"/>
                      </a:schemeClr>
                    </a:solidFill>
                  </a:tcPr>
                </a:tc>
                <a:tc>
                  <a:txBody>
                    <a:bodyPr/>
                    <a:lstStyle/>
                    <a:p>
                      <a:pPr algn="ctr" fontAlgn="ctr">
                        <a:lnSpc>
                          <a:spcPts val="1000"/>
                        </a:lnSpc>
                        <a:spcAft>
                          <a:spcPts val="0"/>
                        </a:spcAft>
                      </a:pPr>
                      <a:r>
                        <a:rPr lang="it-IT" altLang="zh-CN" sz="1600" b="0" kern="1200" baseline="0" dirty="0">
                          <a:solidFill>
                            <a:schemeClr val="dk1"/>
                          </a:solidFill>
                          <a:latin typeface="Arial" panose="020B0604020202020204" pitchFamily="34" charset="0"/>
                          <a:ea typeface="+mn-ea"/>
                          <a:cs typeface="Arial" panose="020B0604020202020204" pitchFamily="34" charset="0"/>
                        </a:rPr>
                        <a:t>51 (33.8)</a:t>
                      </a:r>
                      <a:endParaRPr lang="it-IT" sz="1600" b="0" kern="1200" baseline="0" dirty="0">
                        <a:solidFill>
                          <a:schemeClr val="dk1"/>
                        </a:solidFill>
                        <a:latin typeface="Arial" panose="020B0604020202020204" pitchFamily="34" charset="0"/>
                        <a:ea typeface="+mn-ea"/>
                        <a:cs typeface="Arial" panose="020B0604020202020204" pitchFamily="34" charset="0"/>
                      </a:endParaRPr>
                    </a:p>
                  </a:txBody>
                  <a:tcPr marL="17780" marR="17780" marT="17780" marB="17780" anchor="ctr">
                    <a:solidFill>
                      <a:schemeClr val="bg1">
                        <a:lumMod val="95000"/>
                      </a:schemeClr>
                    </a:solidFill>
                  </a:tcPr>
                </a:tc>
                <a:tc>
                  <a:txBody>
                    <a:bodyPr/>
                    <a:lstStyle/>
                    <a:p>
                      <a:pPr algn="ctr" fontAlgn="ctr">
                        <a:lnSpc>
                          <a:spcPts val="1000"/>
                        </a:lnSpc>
                        <a:spcAft>
                          <a:spcPts val="0"/>
                        </a:spcAft>
                      </a:pPr>
                      <a:r>
                        <a:rPr lang="it-IT" altLang="zh-CN" sz="1600" b="0" kern="1200" baseline="0" dirty="0">
                          <a:solidFill>
                            <a:schemeClr val="dk1"/>
                          </a:solidFill>
                          <a:latin typeface="Arial" panose="020B0604020202020204" pitchFamily="34" charset="0"/>
                          <a:ea typeface="+mn-ea"/>
                          <a:cs typeface="Arial" panose="020B0604020202020204" pitchFamily="34" charset="0"/>
                        </a:rPr>
                        <a:t>31 (20.5)</a:t>
                      </a:r>
                      <a:endParaRPr lang="it-IT" sz="1600" b="0" kern="1200" baseline="0" dirty="0">
                        <a:solidFill>
                          <a:schemeClr val="dk1"/>
                        </a:solidFill>
                        <a:latin typeface="Arial" panose="020B0604020202020204" pitchFamily="34" charset="0"/>
                        <a:ea typeface="+mn-ea"/>
                        <a:cs typeface="Arial" panose="020B0604020202020204" pitchFamily="34" charset="0"/>
                      </a:endParaRPr>
                    </a:p>
                  </a:txBody>
                  <a:tcPr marL="17780" marR="17780" marT="17780" marB="17780" anchor="ctr">
                    <a:solidFill>
                      <a:schemeClr val="bg1">
                        <a:lumMod val="95000"/>
                      </a:schemeClr>
                    </a:solidFill>
                  </a:tcPr>
                </a:tc>
                <a:tc>
                  <a:txBody>
                    <a:bodyPr/>
                    <a:lstStyle/>
                    <a:p>
                      <a:pPr algn="ctr" fontAlgn="ctr">
                        <a:lnSpc>
                          <a:spcPts val="1000"/>
                        </a:lnSpc>
                        <a:spcAft>
                          <a:spcPts val="0"/>
                        </a:spcAft>
                      </a:pPr>
                      <a:r>
                        <a:rPr lang="it-IT" altLang="zh-CN" sz="1600" b="0" kern="1200" baseline="0" dirty="0">
                          <a:solidFill>
                            <a:schemeClr val="dk1"/>
                          </a:solidFill>
                          <a:latin typeface="Arial" panose="020B0604020202020204" pitchFamily="34" charset="0"/>
                          <a:ea typeface="+mn-ea"/>
                          <a:cs typeface="Arial" panose="020B0604020202020204" pitchFamily="34" charset="0"/>
                        </a:rPr>
                        <a:t>88 (29.1)</a:t>
                      </a:r>
                      <a:endParaRPr lang="it-IT" sz="1600" b="0" kern="1200" baseline="0" dirty="0">
                        <a:solidFill>
                          <a:schemeClr val="dk1"/>
                        </a:solidFill>
                        <a:latin typeface="Arial" panose="020B0604020202020204" pitchFamily="34" charset="0"/>
                        <a:ea typeface="+mn-ea"/>
                        <a:cs typeface="Arial" panose="020B0604020202020204" pitchFamily="34" charset="0"/>
                      </a:endParaRPr>
                    </a:p>
                  </a:txBody>
                  <a:tcPr marL="17780" marR="17780" marT="17780" marB="17780" anchor="ctr">
                    <a:solidFill>
                      <a:schemeClr val="bg1">
                        <a:lumMod val="95000"/>
                      </a:schemeClr>
                    </a:solidFill>
                  </a:tcPr>
                </a:tc>
                <a:extLst>
                  <a:ext uri="{0D108BD9-81ED-4DB2-BD59-A6C34878D82A}">
                    <a16:rowId xmlns:a16="http://schemas.microsoft.com/office/drawing/2014/main" val="3858945802"/>
                  </a:ext>
                </a:extLst>
              </a:tr>
              <a:tr h="309571">
                <a:tc>
                  <a:txBody>
                    <a:bodyPr/>
                    <a:lstStyle/>
                    <a:p>
                      <a:pPr marL="0" algn="ctr" defTabSz="914400" rtl="0" eaLnBrk="1" fontAlgn="ctr" latinLnBrk="0" hangingPunct="1">
                        <a:lnSpc>
                          <a:spcPts val="1000"/>
                        </a:lnSpc>
                        <a:spcAft>
                          <a:spcPts val="0"/>
                        </a:spcAft>
                      </a:pPr>
                      <a:r>
                        <a:rPr lang="zh-CN" altLang="it-IT" sz="1400" b="1" i="0" u="none" strike="noStrike" kern="1200" dirty="0">
                          <a:solidFill>
                            <a:schemeClr val="tx1"/>
                          </a:solidFill>
                          <a:latin typeface="Arial" panose="020B0604020202020204" pitchFamily="34" charset="0"/>
                          <a:ea typeface="+mn-ea"/>
                          <a:cs typeface="Arial" panose="020B0604020202020204" pitchFamily="34" charset="0"/>
                        </a:rPr>
                        <a:t>   </a:t>
                      </a:r>
                      <a:r>
                        <a:rPr lang="it-IT" altLang="zh-CN" sz="1400" b="1" i="0" u="none" strike="noStrike" kern="1200" dirty="0">
                          <a:solidFill>
                            <a:schemeClr val="tx1"/>
                          </a:solidFill>
                          <a:latin typeface="Arial" panose="020B0604020202020204" pitchFamily="34" charset="0"/>
                          <a:ea typeface="+mn-ea"/>
                          <a:cs typeface="Arial" panose="020B0604020202020204" pitchFamily="34" charset="0"/>
                        </a:rPr>
                        <a:t>Roux-en-Y G-J</a:t>
                      </a:r>
                      <a:endParaRPr lang="it-IT" sz="1400" b="1" i="0" u="none" strike="noStrike" kern="1200" dirty="0">
                        <a:solidFill>
                          <a:schemeClr val="tx1"/>
                        </a:solidFill>
                        <a:latin typeface="Arial" panose="020B0604020202020204" pitchFamily="34" charset="0"/>
                        <a:ea typeface="+mn-ea"/>
                        <a:cs typeface="Arial" panose="020B0604020202020204" pitchFamily="34" charset="0"/>
                      </a:endParaRPr>
                    </a:p>
                  </a:txBody>
                  <a:tcPr marL="17780" marR="17780" marT="17780" marB="17780" anchor="ctr">
                    <a:solidFill>
                      <a:schemeClr val="bg1">
                        <a:lumMod val="95000"/>
                      </a:schemeClr>
                    </a:solidFill>
                  </a:tcPr>
                </a:tc>
                <a:tc>
                  <a:txBody>
                    <a:bodyPr/>
                    <a:lstStyle/>
                    <a:p>
                      <a:pPr algn="ctr" fontAlgn="ctr">
                        <a:lnSpc>
                          <a:spcPts val="1000"/>
                        </a:lnSpc>
                        <a:spcAft>
                          <a:spcPts val="0"/>
                        </a:spcAft>
                      </a:pPr>
                      <a:r>
                        <a:rPr lang="it-IT" altLang="zh-CN" sz="1600" b="0" kern="1200" baseline="0" dirty="0">
                          <a:solidFill>
                            <a:schemeClr val="dk1"/>
                          </a:solidFill>
                          <a:latin typeface="Arial" panose="020B0604020202020204" pitchFamily="34" charset="0"/>
                          <a:ea typeface="+mn-ea"/>
                          <a:cs typeface="Arial" panose="020B0604020202020204" pitchFamily="34" charset="0"/>
                        </a:rPr>
                        <a:t>60 (39.7)</a:t>
                      </a:r>
                      <a:endParaRPr lang="it-IT" sz="1600" b="0" kern="1200" baseline="0" dirty="0">
                        <a:solidFill>
                          <a:schemeClr val="dk1"/>
                        </a:solidFill>
                        <a:latin typeface="Arial" panose="020B0604020202020204" pitchFamily="34" charset="0"/>
                        <a:ea typeface="+mn-ea"/>
                        <a:cs typeface="Arial" panose="020B0604020202020204" pitchFamily="34" charset="0"/>
                      </a:endParaRPr>
                    </a:p>
                  </a:txBody>
                  <a:tcPr marL="17780" marR="17780" marT="17780" marB="17780" anchor="ctr">
                    <a:solidFill>
                      <a:schemeClr val="bg1">
                        <a:lumMod val="95000"/>
                      </a:schemeClr>
                    </a:solidFill>
                  </a:tcPr>
                </a:tc>
                <a:tc>
                  <a:txBody>
                    <a:bodyPr/>
                    <a:lstStyle/>
                    <a:p>
                      <a:pPr algn="ctr" fontAlgn="ctr">
                        <a:lnSpc>
                          <a:spcPts val="1000"/>
                        </a:lnSpc>
                        <a:spcAft>
                          <a:spcPts val="0"/>
                        </a:spcAft>
                      </a:pPr>
                      <a:r>
                        <a:rPr lang="it-IT" altLang="zh-CN" sz="1600" b="0" kern="1200" baseline="0" dirty="0">
                          <a:solidFill>
                            <a:schemeClr val="dk1"/>
                          </a:solidFill>
                          <a:latin typeface="Arial" panose="020B0604020202020204" pitchFamily="34" charset="0"/>
                          <a:ea typeface="+mn-ea"/>
                          <a:cs typeface="Arial" panose="020B0604020202020204" pitchFamily="34" charset="0"/>
                        </a:rPr>
                        <a:t>70 (46.4)</a:t>
                      </a:r>
                      <a:endParaRPr lang="it-IT" sz="1600" b="0" kern="1200" baseline="0" dirty="0">
                        <a:solidFill>
                          <a:schemeClr val="dk1"/>
                        </a:solidFill>
                        <a:latin typeface="Arial" panose="020B0604020202020204" pitchFamily="34" charset="0"/>
                        <a:ea typeface="+mn-ea"/>
                        <a:cs typeface="Arial" panose="020B0604020202020204" pitchFamily="34" charset="0"/>
                      </a:endParaRPr>
                    </a:p>
                  </a:txBody>
                  <a:tcPr marL="17780" marR="17780" marT="17780" marB="17780" anchor="ctr">
                    <a:solidFill>
                      <a:schemeClr val="bg1">
                        <a:lumMod val="95000"/>
                      </a:schemeClr>
                    </a:solidFill>
                  </a:tcPr>
                </a:tc>
                <a:tc>
                  <a:txBody>
                    <a:bodyPr/>
                    <a:lstStyle/>
                    <a:p>
                      <a:pPr algn="ctr" fontAlgn="ctr">
                        <a:lnSpc>
                          <a:spcPts val="1000"/>
                        </a:lnSpc>
                        <a:spcAft>
                          <a:spcPts val="0"/>
                        </a:spcAft>
                      </a:pPr>
                      <a:r>
                        <a:rPr lang="it-IT" altLang="zh-CN" sz="1600" b="0" kern="1200" baseline="0" dirty="0">
                          <a:solidFill>
                            <a:schemeClr val="dk1"/>
                          </a:solidFill>
                          <a:latin typeface="Arial" panose="020B0604020202020204" pitchFamily="34" charset="0"/>
                          <a:ea typeface="+mn-ea"/>
                          <a:cs typeface="Arial" panose="020B0604020202020204" pitchFamily="34" charset="0"/>
                        </a:rPr>
                        <a:t>117 (38.7)</a:t>
                      </a:r>
                      <a:endParaRPr lang="it-IT" sz="1600" b="0" kern="1200" baseline="0" dirty="0">
                        <a:solidFill>
                          <a:schemeClr val="dk1"/>
                        </a:solidFill>
                        <a:latin typeface="Arial" panose="020B0604020202020204" pitchFamily="34" charset="0"/>
                        <a:ea typeface="+mn-ea"/>
                        <a:cs typeface="Arial" panose="020B0604020202020204" pitchFamily="34" charset="0"/>
                      </a:endParaRPr>
                    </a:p>
                  </a:txBody>
                  <a:tcPr marL="17780" marR="17780" marT="17780" marB="17780" anchor="ctr">
                    <a:solidFill>
                      <a:schemeClr val="bg1">
                        <a:lumMod val="95000"/>
                      </a:schemeClr>
                    </a:solidFill>
                  </a:tcPr>
                </a:tc>
                <a:extLst>
                  <a:ext uri="{0D108BD9-81ED-4DB2-BD59-A6C34878D82A}">
                    <a16:rowId xmlns:a16="http://schemas.microsoft.com/office/drawing/2014/main" val="1770103345"/>
                  </a:ext>
                </a:extLst>
              </a:tr>
              <a:tr h="325384">
                <a:tc>
                  <a:txBody>
                    <a:bodyPr/>
                    <a:lstStyle/>
                    <a:p>
                      <a:pPr marL="0" algn="ctr" defTabSz="914400" rtl="0" eaLnBrk="1" fontAlgn="ctr" latinLnBrk="0" hangingPunct="1">
                        <a:lnSpc>
                          <a:spcPts val="1000"/>
                        </a:lnSpc>
                        <a:spcAft>
                          <a:spcPts val="0"/>
                        </a:spcAft>
                      </a:pPr>
                      <a:r>
                        <a:rPr lang="zh-CN" altLang="it-IT" sz="1400" b="1" i="0" u="none" strike="noStrike" kern="1200" dirty="0">
                          <a:solidFill>
                            <a:schemeClr val="tx1"/>
                          </a:solidFill>
                          <a:latin typeface="Arial" panose="020B0604020202020204" pitchFamily="34" charset="0"/>
                          <a:ea typeface="+mn-ea"/>
                          <a:cs typeface="Arial" panose="020B0604020202020204" pitchFamily="34" charset="0"/>
                        </a:rPr>
                        <a:t>   </a:t>
                      </a:r>
                      <a:r>
                        <a:rPr lang="it-IT" altLang="zh-CN" sz="1400" b="1" i="0" u="none" strike="noStrike" kern="1200" dirty="0">
                          <a:solidFill>
                            <a:schemeClr val="tx1"/>
                          </a:solidFill>
                          <a:latin typeface="Arial" panose="020B0604020202020204" pitchFamily="34" charset="0"/>
                          <a:ea typeface="+mn-ea"/>
                          <a:cs typeface="Arial" panose="020B0604020202020204" pitchFamily="34" charset="0"/>
                        </a:rPr>
                        <a:t>Roux-en-Y E-J</a:t>
                      </a:r>
                      <a:endParaRPr lang="it-IT" sz="1400" b="1" i="0" u="none" strike="noStrike" kern="1200" dirty="0">
                        <a:solidFill>
                          <a:schemeClr val="tx1"/>
                        </a:solidFill>
                        <a:latin typeface="Arial" panose="020B0604020202020204" pitchFamily="34" charset="0"/>
                        <a:ea typeface="+mn-ea"/>
                        <a:cs typeface="Arial" panose="020B0604020202020204" pitchFamily="34" charset="0"/>
                      </a:endParaRPr>
                    </a:p>
                  </a:txBody>
                  <a:tcPr marL="17780" marR="17780" marT="17780" marB="17780" anchor="ctr">
                    <a:solidFill>
                      <a:schemeClr val="bg1">
                        <a:lumMod val="95000"/>
                      </a:schemeClr>
                    </a:solidFill>
                  </a:tcPr>
                </a:tc>
                <a:tc>
                  <a:txBody>
                    <a:bodyPr/>
                    <a:lstStyle/>
                    <a:p>
                      <a:pPr algn="ctr" fontAlgn="ctr">
                        <a:lnSpc>
                          <a:spcPts val="1000"/>
                        </a:lnSpc>
                        <a:spcAft>
                          <a:spcPts val="0"/>
                        </a:spcAft>
                      </a:pPr>
                      <a:r>
                        <a:rPr lang="it-IT" altLang="zh-CN" sz="1600" b="0" kern="1200" baseline="0" dirty="0">
                          <a:solidFill>
                            <a:schemeClr val="dk1"/>
                          </a:solidFill>
                          <a:latin typeface="Arial" panose="020B0604020202020204" pitchFamily="34" charset="0"/>
                          <a:ea typeface="+mn-ea"/>
                          <a:cs typeface="Arial" panose="020B0604020202020204" pitchFamily="34" charset="0"/>
                        </a:rPr>
                        <a:t>40 (26.5)</a:t>
                      </a:r>
                      <a:endParaRPr lang="it-IT" sz="1600" b="0" kern="1200" baseline="0" dirty="0">
                        <a:solidFill>
                          <a:schemeClr val="dk1"/>
                        </a:solidFill>
                        <a:latin typeface="Arial" panose="020B0604020202020204" pitchFamily="34" charset="0"/>
                        <a:ea typeface="+mn-ea"/>
                        <a:cs typeface="Arial" panose="020B0604020202020204" pitchFamily="34" charset="0"/>
                      </a:endParaRPr>
                    </a:p>
                  </a:txBody>
                  <a:tcPr marL="17780" marR="17780" marT="17780" marB="17780" anchor="ctr">
                    <a:solidFill>
                      <a:schemeClr val="bg1">
                        <a:lumMod val="95000"/>
                      </a:schemeClr>
                    </a:solidFill>
                  </a:tcPr>
                </a:tc>
                <a:tc>
                  <a:txBody>
                    <a:bodyPr/>
                    <a:lstStyle/>
                    <a:p>
                      <a:pPr algn="ctr" fontAlgn="ctr">
                        <a:lnSpc>
                          <a:spcPts val="1000"/>
                        </a:lnSpc>
                        <a:spcAft>
                          <a:spcPts val="0"/>
                        </a:spcAft>
                      </a:pPr>
                      <a:r>
                        <a:rPr lang="it-IT" altLang="zh-CN" sz="1600" b="0" kern="1200" baseline="0" dirty="0">
                          <a:solidFill>
                            <a:schemeClr val="dk1"/>
                          </a:solidFill>
                          <a:latin typeface="Arial" panose="020B0604020202020204" pitchFamily="34" charset="0"/>
                          <a:ea typeface="+mn-ea"/>
                          <a:cs typeface="Arial" panose="020B0604020202020204" pitchFamily="34" charset="0"/>
                        </a:rPr>
                        <a:t>50 (33.1)</a:t>
                      </a:r>
                      <a:endParaRPr lang="it-IT" sz="1600" b="0" kern="1200" baseline="0" dirty="0">
                        <a:solidFill>
                          <a:schemeClr val="dk1"/>
                        </a:solidFill>
                        <a:latin typeface="Arial" panose="020B0604020202020204" pitchFamily="34" charset="0"/>
                        <a:ea typeface="+mn-ea"/>
                        <a:cs typeface="Arial" panose="020B0604020202020204" pitchFamily="34" charset="0"/>
                      </a:endParaRPr>
                    </a:p>
                  </a:txBody>
                  <a:tcPr marL="17780" marR="17780" marT="17780" marB="17780" anchor="ctr">
                    <a:solidFill>
                      <a:schemeClr val="bg1">
                        <a:lumMod val="95000"/>
                      </a:schemeClr>
                    </a:solidFill>
                  </a:tcPr>
                </a:tc>
                <a:tc>
                  <a:txBody>
                    <a:bodyPr/>
                    <a:lstStyle/>
                    <a:p>
                      <a:pPr algn="ctr" fontAlgn="ctr">
                        <a:lnSpc>
                          <a:spcPts val="1000"/>
                        </a:lnSpc>
                        <a:spcAft>
                          <a:spcPts val="0"/>
                        </a:spcAft>
                      </a:pPr>
                      <a:r>
                        <a:rPr lang="it-IT" altLang="zh-CN" sz="1600" b="0" kern="1200" baseline="0" dirty="0">
                          <a:solidFill>
                            <a:schemeClr val="dk1"/>
                          </a:solidFill>
                          <a:latin typeface="Arial" panose="020B0604020202020204" pitchFamily="34" charset="0"/>
                          <a:ea typeface="+mn-ea"/>
                          <a:cs typeface="Arial" panose="020B0604020202020204" pitchFamily="34" charset="0"/>
                        </a:rPr>
                        <a:t>97 (32.1)</a:t>
                      </a:r>
                      <a:endParaRPr lang="it-IT" sz="1600" b="0" kern="1200" baseline="0" dirty="0">
                        <a:solidFill>
                          <a:schemeClr val="dk1"/>
                        </a:solidFill>
                        <a:latin typeface="Arial" panose="020B0604020202020204" pitchFamily="34" charset="0"/>
                        <a:ea typeface="+mn-ea"/>
                        <a:cs typeface="Arial" panose="020B0604020202020204" pitchFamily="34" charset="0"/>
                      </a:endParaRPr>
                    </a:p>
                  </a:txBody>
                  <a:tcPr marL="17780" marR="17780" marT="17780" marB="17780" anchor="ctr">
                    <a:solidFill>
                      <a:schemeClr val="bg1">
                        <a:lumMod val="95000"/>
                      </a:schemeClr>
                    </a:solidFill>
                  </a:tcPr>
                </a:tc>
                <a:extLst>
                  <a:ext uri="{0D108BD9-81ED-4DB2-BD59-A6C34878D82A}">
                    <a16:rowId xmlns:a16="http://schemas.microsoft.com/office/drawing/2014/main" val="1726663919"/>
                  </a:ext>
                </a:extLst>
              </a:tr>
            </a:tbl>
          </a:graphicData>
        </a:graphic>
      </p:graphicFrame>
      <p:graphicFrame>
        <p:nvGraphicFramePr>
          <p:cNvPr id="19" name="Tabella 18"/>
          <p:cNvGraphicFramePr>
            <a:graphicFrameLocks noGrp="1"/>
          </p:cNvGraphicFramePr>
          <p:nvPr>
            <p:extLst>
              <p:ext uri="{D42A27DB-BD31-4B8C-83A1-F6EECF244321}">
                <p14:modId xmlns:p14="http://schemas.microsoft.com/office/powerpoint/2010/main" val="3169791426"/>
              </p:ext>
            </p:extLst>
          </p:nvPr>
        </p:nvGraphicFramePr>
        <p:xfrm>
          <a:off x="8140588" y="1772815"/>
          <a:ext cx="783704" cy="360041"/>
        </p:xfrm>
        <a:graphic>
          <a:graphicData uri="http://schemas.openxmlformats.org/drawingml/2006/table">
            <a:tbl>
              <a:tblPr firstRow="1" bandRow="1">
                <a:tableStyleId>{9D7B26C5-4107-4FEC-AEDC-1716B250A1EF}</a:tableStyleId>
              </a:tblPr>
              <a:tblGrid>
                <a:gridCol w="783704">
                  <a:extLst>
                    <a:ext uri="{9D8B030D-6E8A-4147-A177-3AD203B41FA5}">
                      <a16:colId xmlns:a16="http://schemas.microsoft.com/office/drawing/2014/main" val="481773070"/>
                    </a:ext>
                  </a:extLst>
                </a:gridCol>
              </a:tblGrid>
              <a:tr h="360041">
                <a:tc>
                  <a:txBody>
                    <a:bodyPr/>
                    <a:lstStyle/>
                    <a:p>
                      <a:pPr algn="l">
                        <a:lnSpc>
                          <a:spcPct val="107000"/>
                        </a:lnSpc>
                        <a:spcAft>
                          <a:spcPts val="0"/>
                        </a:spcAft>
                      </a:pPr>
                      <a:r>
                        <a:rPr lang="it-IT" sz="14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P=0.42</a:t>
                      </a:r>
                      <a:endParaRPr lang="it-IT" sz="2400" b="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solidFill>
                      <a:schemeClr val="bg1"/>
                    </a:solidFill>
                  </a:tcPr>
                </a:tc>
                <a:extLst>
                  <a:ext uri="{0D108BD9-81ED-4DB2-BD59-A6C34878D82A}">
                    <a16:rowId xmlns:a16="http://schemas.microsoft.com/office/drawing/2014/main" val="1105141978"/>
                  </a:ext>
                </a:extLst>
              </a:tr>
            </a:tbl>
          </a:graphicData>
        </a:graphic>
      </p:graphicFrame>
      <p:graphicFrame>
        <p:nvGraphicFramePr>
          <p:cNvPr id="20" name="Tabella 19"/>
          <p:cNvGraphicFramePr>
            <a:graphicFrameLocks noGrp="1"/>
          </p:cNvGraphicFramePr>
          <p:nvPr>
            <p:extLst>
              <p:ext uri="{D42A27DB-BD31-4B8C-83A1-F6EECF244321}">
                <p14:modId xmlns:p14="http://schemas.microsoft.com/office/powerpoint/2010/main" val="1220658714"/>
              </p:ext>
            </p:extLst>
          </p:nvPr>
        </p:nvGraphicFramePr>
        <p:xfrm>
          <a:off x="8135423" y="5170234"/>
          <a:ext cx="783704" cy="346998"/>
        </p:xfrm>
        <a:graphic>
          <a:graphicData uri="http://schemas.openxmlformats.org/drawingml/2006/table">
            <a:tbl>
              <a:tblPr firstRow="1" bandRow="1">
                <a:tableStyleId>{9D7B26C5-4107-4FEC-AEDC-1716B250A1EF}</a:tableStyleId>
              </a:tblPr>
              <a:tblGrid>
                <a:gridCol w="783704">
                  <a:extLst>
                    <a:ext uri="{9D8B030D-6E8A-4147-A177-3AD203B41FA5}">
                      <a16:colId xmlns:a16="http://schemas.microsoft.com/office/drawing/2014/main" val="481773070"/>
                    </a:ext>
                  </a:extLst>
                </a:gridCol>
              </a:tblGrid>
              <a:tr h="346998">
                <a:tc>
                  <a:txBody>
                    <a:bodyPr/>
                    <a:lstStyle/>
                    <a:p>
                      <a:pPr algn="l">
                        <a:lnSpc>
                          <a:spcPct val="107000"/>
                        </a:lnSpc>
                        <a:spcAft>
                          <a:spcPts val="0"/>
                        </a:spcAft>
                      </a:pPr>
                      <a:r>
                        <a:rPr lang="it-IT" sz="14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P=0.10</a:t>
                      </a:r>
                      <a:endParaRPr lang="it-IT" sz="2400" b="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solidFill>
                      <a:schemeClr val="bg1"/>
                    </a:solidFill>
                  </a:tcPr>
                </a:tc>
                <a:extLst>
                  <a:ext uri="{0D108BD9-81ED-4DB2-BD59-A6C34878D82A}">
                    <a16:rowId xmlns:a16="http://schemas.microsoft.com/office/drawing/2014/main" val="1105141978"/>
                  </a:ext>
                </a:extLst>
              </a:tr>
            </a:tbl>
          </a:graphicData>
        </a:graphic>
      </p:graphicFrame>
      <p:graphicFrame>
        <p:nvGraphicFramePr>
          <p:cNvPr id="23" name="Grafico 22">
            <a:extLst>
              <a:ext uri="{FF2B5EF4-FFF2-40B4-BE49-F238E27FC236}">
                <a16:creationId xmlns:a16="http://schemas.microsoft.com/office/drawing/2014/main" id="{BF60A8B4-9199-4B5E-93F5-FEF0126D89A5}"/>
              </a:ext>
            </a:extLst>
          </p:cNvPr>
          <p:cNvGraphicFramePr>
            <a:graphicFrameLocks/>
          </p:cNvGraphicFramePr>
          <p:nvPr>
            <p:extLst>
              <p:ext uri="{D42A27DB-BD31-4B8C-83A1-F6EECF244321}">
                <p14:modId xmlns:p14="http://schemas.microsoft.com/office/powerpoint/2010/main" val="3826515929"/>
              </p:ext>
            </p:extLst>
          </p:nvPr>
        </p:nvGraphicFramePr>
        <p:xfrm>
          <a:off x="251520" y="2996952"/>
          <a:ext cx="5688632" cy="201622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936678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tangolo 11"/>
          <p:cNvSpPr/>
          <p:nvPr/>
        </p:nvSpPr>
        <p:spPr>
          <a:xfrm>
            <a:off x="2627784" y="714762"/>
            <a:ext cx="3960440" cy="553998"/>
          </a:xfrm>
          <a:prstGeom prst="rect">
            <a:avLst/>
          </a:prstGeom>
        </p:spPr>
        <p:txBody>
          <a:bodyPr wrap="square">
            <a:spAutoFit/>
          </a:bodyPr>
          <a:lstStyle/>
          <a:p>
            <a:pPr algn="ctr">
              <a:lnSpc>
                <a:spcPct val="150000"/>
              </a:lnSpc>
            </a:pPr>
            <a:r>
              <a:rPr lang="en-US" sz="2000" b="1" dirty="0">
                <a:solidFill>
                  <a:schemeClr val="tx1"/>
                </a:solidFill>
                <a:latin typeface="Arial" panose="020B0604020202020204" pitchFamily="34" charset="0"/>
                <a:cs typeface="Arial" panose="020B0604020202020204" pitchFamily="34" charset="0"/>
              </a:rPr>
              <a:t>SURGICAL OUTCOMES</a:t>
            </a:r>
          </a:p>
        </p:txBody>
      </p:sp>
      <p:graphicFrame>
        <p:nvGraphicFramePr>
          <p:cNvPr id="3" name="Tabella 2"/>
          <p:cNvGraphicFramePr>
            <a:graphicFrameLocks noGrp="1"/>
          </p:cNvGraphicFramePr>
          <p:nvPr>
            <p:extLst>
              <p:ext uri="{D42A27DB-BD31-4B8C-83A1-F6EECF244321}">
                <p14:modId xmlns:p14="http://schemas.microsoft.com/office/powerpoint/2010/main" val="957918580"/>
              </p:ext>
            </p:extLst>
          </p:nvPr>
        </p:nvGraphicFramePr>
        <p:xfrm>
          <a:off x="107504" y="3431075"/>
          <a:ext cx="4533942" cy="1483360"/>
        </p:xfrm>
        <a:graphic>
          <a:graphicData uri="http://schemas.openxmlformats.org/drawingml/2006/table">
            <a:tbl>
              <a:tblPr firstRow="1" bandRow="1">
                <a:tableStyleId>{D7AC3CCA-C797-4891-BE02-D94E43425B78}</a:tableStyleId>
              </a:tblPr>
              <a:tblGrid>
                <a:gridCol w="3597838">
                  <a:extLst>
                    <a:ext uri="{9D8B030D-6E8A-4147-A177-3AD203B41FA5}">
                      <a16:colId xmlns:a16="http://schemas.microsoft.com/office/drawing/2014/main" val="2729101101"/>
                    </a:ext>
                  </a:extLst>
                </a:gridCol>
                <a:gridCol w="936104">
                  <a:extLst>
                    <a:ext uri="{9D8B030D-6E8A-4147-A177-3AD203B41FA5}">
                      <a16:colId xmlns:a16="http://schemas.microsoft.com/office/drawing/2014/main" val="710605595"/>
                    </a:ext>
                  </a:extLst>
                </a:gridCol>
              </a:tblGrid>
              <a:tr h="370840">
                <a:tc>
                  <a:txBody>
                    <a:bodyPr/>
                    <a:lstStyle/>
                    <a:p>
                      <a:pPr algn="l" fontAlgn="b"/>
                      <a:r>
                        <a:rPr lang="en-US" sz="1600" b="1" i="0" u="none" strike="noStrike" dirty="0">
                          <a:solidFill>
                            <a:schemeClr val="tx1"/>
                          </a:solidFill>
                          <a:latin typeface="Arial" panose="020B0604020202020204" pitchFamily="34" charset="0"/>
                          <a:cs typeface="Arial" panose="020B0604020202020204" pitchFamily="34" charset="0"/>
                        </a:rPr>
                        <a:t>RETRIEVED LNS (no.)</a:t>
                      </a:r>
                    </a:p>
                  </a:txBody>
                  <a:tcPr marL="9525" marR="9525" marT="9525" marB="0" anchor="b">
                    <a:solidFill>
                      <a:schemeClr val="bg1">
                        <a:lumMod val="95000"/>
                      </a:schemeClr>
                    </a:solidFill>
                  </a:tcPr>
                </a:tc>
                <a:tc>
                  <a:txBody>
                    <a:bodyPr/>
                    <a:lstStyle/>
                    <a:p>
                      <a:pPr algn="l" fontAlgn="b"/>
                      <a:r>
                        <a:rPr lang="en-US" sz="1600" b="0" i="0" u="none" strike="noStrike" dirty="0">
                          <a:solidFill>
                            <a:schemeClr val="tx1"/>
                          </a:solidFill>
                          <a:latin typeface="Arial" panose="020B0604020202020204" pitchFamily="34" charset="0"/>
                          <a:cs typeface="Arial" panose="020B0604020202020204" pitchFamily="34" charset="0"/>
                        </a:rPr>
                        <a:t>P=0.07</a:t>
                      </a:r>
                    </a:p>
                  </a:txBody>
                  <a:tcPr marL="9525" marR="9525" marT="9525" marB="0" anchor="b">
                    <a:solidFill>
                      <a:schemeClr val="bg1">
                        <a:lumMod val="95000"/>
                      </a:schemeClr>
                    </a:solidFill>
                  </a:tcPr>
                </a:tc>
                <a:extLst>
                  <a:ext uri="{0D108BD9-81ED-4DB2-BD59-A6C34878D82A}">
                    <a16:rowId xmlns:a16="http://schemas.microsoft.com/office/drawing/2014/main" val="1438827935"/>
                  </a:ext>
                </a:extLst>
              </a:tr>
              <a:tr h="370840">
                <a:tc>
                  <a:txBody>
                    <a:bodyPr/>
                    <a:lstStyle/>
                    <a:p>
                      <a:pPr algn="l" fontAlgn="b"/>
                      <a:r>
                        <a:rPr lang="en-US" sz="1600" b="1" i="0" u="none" strike="noStrike" dirty="0">
                          <a:solidFill>
                            <a:schemeClr val="tx1"/>
                          </a:solidFill>
                          <a:latin typeface="Arial" panose="020B0604020202020204" pitchFamily="34" charset="0"/>
                          <a:cs typeface="Arial" panose="020B0604020202020204" pitchFamily="34" charset="0"/>
                        </a:rPr>
                        <a:t>INTRAOP. COMPLICATIONS</a:t>
                      </a:r>
                    </a:p>
                  </a:txBody>
                  <a:tcPr marL="9525" marR="9525" marT="9525" marB="0" anchor="b">
                    <a:solidFill>
                      <a:schemeClr val="bg1">
                        <a:lumMod val="95000"/>
                      </a:schemeClr>
                    </a:solidFill>
                  </a:tcPr>
                </a:tc>
                <a:tc>
                  <a:txBody>
                    <a:bodyPr/>
                    <a:lstStyle/>
                    <a:p>
                      <a:pPr algn="l" fontAlgn="b"/>
                      <a:r>
                        <a:rPr lang="en-US" sz="1600" b="0" i="0" u="none" strike="noStrike" dirty="0">
                          <a:solidFill>
                            <a:schemeClr val="tx1"/>
                          </a:solidFill>
                          <a:latin typeface="Arial" panose="020B0604020202020204" pitchFamily="34" charset="0"/>
                          <a:cs typeface="Arial" panose="020B0604020202020204" pitchFamily="34" charset="0"/>
                        </a:rPr>
                        <a:t>P=0.9</a:t>
                      </a:r>
                    </a:p>
                  </a:txBody>
                  <a:tcPr marL="9525" marR="9525" marT="9525" marB="0" anchor="b">
                    <a:solidFill>
                      <a:schemeClr val="bg1">
                        <a:lumMod val="95000"/>
                      </a:schemeClr>
                    </a:solidFill>
                  </a:tcPr>
                </a:tc>
                <a:extLst>
                  <a:ext uri="{0D108BD9-81ED-4DB2-BD59-A6C34878D82A}">
                    <a16:rowId xmlns:a16="http://schemas.microsoft.com/office/drawing/2014/main" val="654746148"/>
                  </a:ext>
                </a:extLst>
              </a:tr>
              <a:tr h="370840">
                <a:tc>
                  <a:txBody>
                    <a:bodyPr/>
                    <a:lstStyle/>
                    <a:p>
                      <a:pPr algn="l" fontAlgn="b"/>
                      <a:r>
                        <a:rPr lang="en-US" sz="1600" b="1" i="0" u="none" strike="noStrike" dirty="0">
                          <a:solidFill>
                            <a:schemeClr val="tx1"/>
                          </a:solidFill>
                          <a:latin typeface="Arial" panose="020B0604020202020204" pitchFamily="34" charset="0"/>
                          <a:cs typeface="Arial" panose="020B0604020202020204" pitchFamily="34" charset="0"/>
                        </a:rPr>
                        <a:t>INTRAOP. TRANSFUSIONS</a:t>
                      </a:r>
                    </a:p>
                  </a:txBody>
                  <a:tcPr marL="9525" marR="9525" marT="9525" marB="0" anchor="b">
                    <a:solidFill>
                      <a:schemeClr val="bg1">
                        <a:lumMod val="95000"/>
                      </a:schemeClr>
                    </a:solidFill>
                  </a:tcPr>
                </a:tc>
                <a:tc>
                  <a:txBody>
                    <a:bodyPr/>
                    <a:lstStyle/>
                    <a:p>
                      <a:pPr algn="l" fontAlgn="b"/>
                      <a:r>
                        <a:rPr lang="en-US" sz="1600" b="0" i="0" u="none" strike="noStrike" dirty="0">
                          <a:solidFill>
                            <a:schemeClr val="tx1"/>
                          </a:solidFill>
                          <a:latin typeface="Arial" panose="020B0604020202020204" pitchFamily="34" charset="0"/>
                          <a:cs typeface="Arial" panose="020B0604020202020204" pitchFamily="34" charset="0"/>
                        </a:rPr>
                        <a:t>P=0.56</a:t>
                      </a:r>
                    </a:p>
                  </a:txBody>
                  <a:tcPr marL="9525" marR="9525" marT="9525" marB="0" anchor="b">
                    <a:solidFill>
                      <a:schemeClr val="bg1">
                        <a:lumMod val="95000"/>
                      </a:schemeClr>
                    </a:solidFill>
                  </a:tcPr>
                </a:tc>
                <a:extLst>
                  <a:ext uri="{0D108BD9-81ED-4DB2-BD59-A6C34878D82A}">
                    <a16:rowId xmlns:a16="http://schemas.microsoft.com/office/drawing/2014/main" val="3902715050"/>
                  </a:ext>
                </a:extLst>
              </a:tr>
              <a:tr h="37084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600" b="1" i="0" u="none" strike="noStrike" kern="1200" dirty="0">
                          <a:solidFill>
                            <a:schemeClr val="tx1"/>
                          </a:solidFill>
                          <a:latin typeface="Arial" panose="020B0604020202020204" pitchFamily="34" charset="0"/>
                          <a:ea typeface="+mn-ea"/>
                          <a:cs typeface="Arial" panose="020B0604020202020204" pitchFamily="34" charset="0"/>
                        </a:rPr>
                        <a:t>RESIDUAL</a:t>
                      </a:r>
                      <a:r>
                        <a:rPr lang="en-US" sz="1600" b="1" i="0" u="none" strike="noStrike" dirty="0">
                          <a:solidFill>
                            <a:schemeClr val="tx1"/>
                          </a:solidFill>
                          <a:latin typeface="Arial" panose="020B0604020202020204" pitchFamily="34" charset="0"/>
                          <a:cs typeface="Arial" panose="020B0604020202020204" pitchFamily="34" charset="0"/>
                        </a:rPr>
                        <a:t> TUMOR (R)</a:t>
                      </a:r>
                    </a:p>
                  </a:txBody>
                  <a:tcPr marL="9525" marR="9525" marT="9525" marB="0" anchor="b">
                    <a:solidFill>
                      <a:schemeClr val="bg1">
                        <a:lumMod val="95000"/>
                      </a:schemeClr>
                    </a:solidFill>
                  </a:tcPr>
                </a:tc>
                <a:tc>
                  <a:txBody>
                    <a:bodyPr/>
                    <a:lstStyle/>
                    <a:p>
                      <a:pPr algn="l" fontAlgn="b"/>
                      <a:r>
                        <a:rPr lang="en-US" sz="1600" b="0" i="0" u="none" strike="noStrike" dirty="0">
                          <a:solidFill>
                            <a:schemeClr val="tx1"/>
                          </a:solidFill>
                          <a:latin typeface="Arial" panose="020B0604020202020204" pitchFamily="34" charset="0"/>
                          <a:cs typeface="Arial" panose="020B0604020202020204" pitchFamily="34" charset="0"/>
                        </a:rPr>
                        <a:t>P=0.59</a:t>
                      </a:r>
                    </a:p>
                  </a:txBody>
                  <a:tcPr marL="9525" marR="9525" marT="9525" marB="0" anchor="b">
                    <a:solidFill>
                      <a:schemeClr val="bg1">
                        <a:lumMod val="95000"/>
                      </a:schemeClr>
                    </a:solidFill>
                  </a:tcPr>
                </a:tc>
                <a:extLst>
                  <a:ext uri="{0D108BD9-81ED-4DB2-BD59-A6C34878D82A}">
                    <a16:rowId xmlns:a16="http://schemas.microsoft.com/office/drawing/2014/main" val="1251213101"/>
                  </a:ext>
                </a:extLst>
              </a:tr>
            </a:tbl>
          </a:graphicData>
        </a:graphic>
      </p:graphicFrame>
      <p:graphicFrame>
        <p:nvGraphicFramePr>
          <p:cNvPr id="2" name="Tabella 1"/>
          <p:cNvGraphicFramePr>
            <a:graphicFrameLocks noGrp="1"/>
          </p:cNvGraphicFramePr>
          <p:nvPr>
            <p:extLst>
              <p:ext uri="{D42A27DB-BD31-4B8C-83A1-F6EECF244321}">
                <p14:modId xmlns:p14="http://schemas.microsoft.com/office/powerpoint/2010/main" val="3648599572"/>
              </p:ext>
            </p:extLst>
          </p:nvPr>
        </p:nvGraphicFramePr>
        <p:xfrm>
          <a:off x="110066" y="1988840"/>
          <a:ext cx="4533942" cy="721745"/>
        </p:xfrm>
        <a:graphic>
          <a:graphicData uri="http://schemas.openxmlformats.org/drawingml/2006/table">
            <a:tbl>
              <a:tblPr firstRow="1" bandRow="1">
                <a:tableStyleId>{D7AC3CCA-C797-4891-BE02-D94E43425B78}</a:tableStyleId>
              </a:tblPr>
              <a:tblGrid>
                <a:gridCol w="3597838">
                  <a:extLst>
                    <a:ext uri="{9D8B030D-6E8A-4147-A177-3AD203B41FA5}">
                      <a16:colId xmlns:a16="http://schemas.microsoft.com/office/drawing/2014/main" val="223021635"/>
                    </a:ext>
                  </a:extLst>
                </a:gridCol>
                <a:gridCol w="936104">
                  <a:extLst>
                    <a:ext uri="{9D8B030D-6E8A-4147-A177-3AD203B41FA5}">
                      <a16:colId xmlns:a16="http://schemas.microsoft.com/office/drawing/2014/main" val="3882176971"/>
                    </a:ext>
                  </a:extLst>
                </a:gridCol>
              </a:tblGrid>
              <a:tr h="370840">
                <a:tc>
                  <a:txBody>
                    <a:bodyPr/>
                    <a:lstStyle/>
                    <a:p>
                      <a:pPr algn="l" fontAlgn="b"/>
                      <a:r>
                        <a:rPr lang="en-US" sz="1600" b="1" i="0" u="none" strike="noStrike" dirty="0">
                          <a:solidFill>
                            <a:schemeClr val="tx1"/>
                          </a:solidFill>
                          <a:latin typeface="Arial" panose="020B0604020202020204" pitchFamily="34" charset="0"/>
                          <a:cs typeface="Arial" panose="020B0604020202020204" pitchFamily="34" charset="0"/>
                        </a:rPr>
                        <a:t>OPERATIVE TIME (min)</a:t>
                      </a:r>
                    </a:p>
                  </a:txBody>
                  <a:tcPr marL="9525" marR="9525" marT="9525" marB="0" anchor="b">
                    <a:solidFill>
                      <a:schemeClr val="bg1">
                        <a:lumMod val="95000"/>
                      </a:schemeClr>
                    </a:solidFill>
                  </a:tcPr>
                </a:tc>
                <a:tc>
                  <a:txBody>
                    <a:bodyPr/>
                    <a:lstStyle/>
                    <a:p>
                      <a:pPr algn="l" fontAlgn="b"/>
                      <a:r>
                        <a:rPr lang="en-US" sz="1600" b="1" i="0" u="none" strike="noStrike" dirty="0">
                          <a:solidFill>
                            <a:schemeClr val="tx1"/>
                          </a:solidFill>
                          <a:latin typeface="Arial" panose="020B0604020202020204" pitchFamily="34" charset="0"/>
                          <a:cs typeface="Arial" panose="020B0604020202020204" pitchFamily="34" charset="0"/>
                        </a:rPr>
                        <a:t>P&lt;0.001</a:t>
                      </a:r>
                    </a:p>
                  </a:txBody>
                  <a:tcPr marL="9525" marR="9525" marT="9525" marB="0" anchor="b">
                    <a:solidFill>
                      <a:schemeClr val="tx2">
                        <a:lumMod val="40000"/>
                        <a:lumOff val="60000"/>
                      </a:schemeClr>
                    </a:solidFill>
                  </a:tcPr>
                </a:tc>
                <a:extLst>
                  <a:ext uri="{0D108BD9-81ED-4DB2-BD59-A6C34878D82A}">
                    <a16:rowId xmlns:a16="http://schemas.microsoft.com/office/drawing/2014/main" val="1652265159"/>
                  </a:ext>
                </a:extLst>
              </a:tr>
              <a:tr h="350905">
                <a:tc>
                  <a:txBody>
                    <a:bodyPr/>
                    <a:lstStyle/>
                    <a:p>
                      <a:pPr algn="l" fontAlgn="b"/>
                      <a:r>
                        <a:rPr lang="en-US" sz="1600" b="1" i="0" u="none" strike="noStrike" dirty="0">
                          <a:solidFill>
                            <a:schemeClr val="tx1"/>
                          </a:solidFill>
                          <a:latin typeface="Arial" panose="020B0604020202020204" pitchFamily="34" charset="0"/>
                          <a:cs typeface="Arial" panose="020B0604020202020204" pitchFamily="34" charset="0"/>
                        </a:rPr>
                        <a:t>EBL (mL)</a:t>
                      </a:r>
                    </a:p>
                  </a:txBody>
                  <a:tcPr marL="9525" marR="9525" marT="9525" marB="0" anchor="b">
                    <a:solidFill>
                      <a:schemeClr val="bg1">
                        <a:lumMod val="95000"/>
                      </a:schemeClr>
                    </a:solidFill>
                  </a:tcPr>
                </a:tc>
                <a:tc>
                  <a:txBody>
                    <a:bodyPr/>
                    <a:lstStyle/>
                    <a:p>
                      <a:pPr algn="l" fontAlgn="b"/>
                      <a:r>
                        <a:rPr lang="en-US" sz="1600" b="1" i="0" u="none" strike="noStrike" dirty="0">
                          <a:solidFill>
                            <a:schemeClr val="tx1"/>
                          </a:solidFill>
                          <a:latin typeface="Arial" panose="020B0604020202020204" pitchFamily="34" charset="0"/>
                          <a:cs typeface="Arial" panose="020B0604020202020204" pitchFamily="34" charset="0"/>
                        </a:rPr>
                        <a:t>P=0.002</a:t>
                      </a:r>
                    </a:p>
                  </a:txBody>
                  <a:tcPr marL="9525" marR="9525" marT="9525" marB="0" anchor="b">
                    <a:solidFill>
                      <a:schemeClr val="tx2">
                        <a:lumMod val="40000"/>
                        <a:lumOff val="60000"/>
                      </a:schemeClr>
                    </a:solidFill>
                  </a:tcPr>
                </a:tc>
                <a:extLst>
                  <a:ext uri="{0D108BD9-81ED-4DB2-BD59-A6C34878D82A}">
                    <a16:rowId xmlns:a16="http://schemas.microsoft.com/office/drawing/2014/main" val="4276644053"/>
                  </a:ext>
                </a:extLst>
              </a:tr>
            </a:tbl>
          </a:graphicData>
        </a:graphic>
      </p:graphicFrame>
      <p:graphicFrame>
        <p:nvGraphicFramePr>
          <p:cNvPr id="24" name="Tabella 23"/>
          <p:cNvGraphicFramePr>
            <a:graphicFrameLocks noGrp="1"/>
          </p:cNvGraphicFramePr>
          <p:nvPr>
            <p:extLst>
              <p:ext uri="{D42A27DB-BD31-4B8C-83A1-F6EECF244321}">
                <p14:modId xmlns:p14="http://schemas.microsoft.com/office/powerpoint/2010/main" val="528530684"/>
              </p:ext>
            </p:extLst>
          </p:nvPr>
        </p:nvGraphicFramePr>
        <p:xfrm>
          <a:off x="5436096" y="1628800"/>
          <a:ext cx="3672408" cy="1081785"/>
        </p:xfrm>
        <a:graphic>
          <a:graphicData uri="http://schemas.openxmlformats.org/drawingml/2006/table">
            <a:tbl>
              <a:tblPr firstRow="1" bandRow="1">
                <a:tableStyleId>{D7AC3CCA-C797-4891-BE02-D94E43425B78}</a:tableStyleId>
              </a:tblPr>
              <a:tblGrid>
                <a:gridCol w="1128126">
                  <a:extLst>
                    <a:ext uri="{9D8B030D-6E8A-4147-A177-3AD203B41FA5}">
                      <a16:colId xmlns:a16="http://schemas.microsoft.com/office/drawing/2014/main" val="1630909425"/>
                    </a:ext>
                  </a:extLst>
                </a:gridCol>
                <a:gridCol w="1392155">
                  <a:extLst>
                    <a:ext uri="{9D8B030D-6E8A-4147-A177-3AD203B41FA5}">
                      <a16:colId xmlns:a16="http://schemas.microsoft.com/office/drawing/2014/main" val="4163383640"/>
                    </a:ext>
                  </a:extLst>
                </a:gridCol>
                <a:gridCol w="1152127">
                  <a:extLst>
                    <a:ext uri="{9D8B030D-6E8A-4147-A177-3AD203B41FA5}">
                      <a16:colId xmlns:a16="http://schemas.microsoft.com/office/drawing/2014/main" val="152890937"/>
                    </a:ext>
                  </a:extLst>
                </a:gridCol>
              </a:tblGrid>
              <a:tr h="360040">
                <a:tc>
                  <a:txBody>
                    <a:bodyPr/>
                    <a:lstStyle/>
                    <a:p>
                      <a:pPr algn="ctr"/>
                      <a:r>
                        <a:rPr lang="it-IT" sz="1200" dirty="0">
                          <a:latin typeface="Arial" panose="020B0604020202020204" pitchFamily="34" charset="0"/>
                          <a:cs typeface="Arial" panose="020B0604020202020204" pitchFamily="34" charset="0"/>
                        </a:rPr>
                        <a:t>ROBOTIC</a:t>
                      </a:r>
                    </a:p>
                  </a:txBody>
                  <a:tcPr anchor="ctr">
                    <a:solidFill>
                      <a:schemeClr val="bg1">
                        <a:lumMod val="95000"/>
                      </a:schemeClr>
                    </a:solidFill>
                  </a:tcPr>
                </a:tc>
                <a:tc>
                  <a:txBody>
                    <a:bodyPr/>
                    <a:lstStyle/>
                    <a:p>
                      <a:pPr algn="ctr"/>
                      <a:r>
                        <a:rPr lang="it-IT" sz="1200" dirty="0">
                          <a:latin typeface="Arial" panose="020B0604020202020204" pitchFamily="34" charset="0"/>
                          <a:cs typeface="Arial" panose="020B0604020202020204" pitchFamily="34" charset="0"/>
                        </a:rPr>
                        <a:t>LAPAROSCOPY</a:t>
                      </a:r>
                    </a:p>
                  </a:txBody>
                  <a:tcPr anchor="ctr">
                    <a:solidFill>
                      <a:schemeClr val="bg1">
                        <a:lumMod val="95000"/>
                      </a:schemeClr>
                    </a:solidFill>
                  </a:tcPr>
                </a:tc>
                <a:tc>
                  <a:txBody>
                    <a:bodyPr/>
                    <a:lstStyle/>
                    <a:p>
                      <a:pPr algn="ctr"/>
                      <a:r>
                        <a:rPr lang="it-IT" sz="1200" dirty="0">
                          <a:latin typeface="Arial" panose="020B0604020202020204" pitchFamily="34" charset="0"/>
                          <a:cs typeface="Arial" panose="020B0604020202020204" pitchFamily="34" charset="0"/>
                        </a:rPr>
                        <a:t>OPEN</a:t>
                      </a:r>
                    </a:p>
                  </a:txBody>
                  <a:tcPr anchor="ctr">
                    <a:solidFill>
                      <a:schemeClr val="bg1">
                        <a:lumMod val="95000"/>
                      </a:schemeClr>
                    </a:solidFill>
                  </a:tcPr>
                </a:tc>
                <a:extLst>
                  <a:ext uri="{0D108BD9-81ED-4DB2-BD59-A6C34878D82A}">
                    <a16:rowId xmlns:a16="http://schemas.microsoft.com/office/drawing/2014/main" val="2318431091"/>
                  </a:ext>
                </a:extLst>
              </a:tr>
              <a:tr h="361705">
                <a:tc>
                  <a:txBody>
                    <a:bodyPr/>
                    <a:lstStyle/>
                    <a:p>
                      <a:pPr algn="ctr" fontAlgn="ctr">
                        <a:lnSpc>
                          <a:spcPts val="1000"/>
                        </a:lnSpc>
                        <a:spcAft>
                          <a:spcPts val="0"/>
                        </a:spcAft>
                      </a:pPr>
                      <a:r>
                        <a:rPr lang="it-IT" altLang="zh-CN" sz="1200" b="1" kern="1200" dirty="0">
                          <a:solidFill>
                            <a:schemeClr val="dk1"/>
                          </a:solidFill>
                          <a:effectLst/>
                          <a:latin typeface="Arial" panose="020B0604020202020204" pitchFamily="34" charset="0"/>
                          <a:ea typeface="+mn-ea"/>
                          <a:cs typeface="Arial" panose="020B0604020202020204" pitchFamily="34" charset="0"/>
                        </a:rPr>
                        <a:t>365.44</a:t>
                      </a:r>
                      <a:r>
                        <a:rPr lang="it-IT" altLang="zh-CN" sz="1200" kern="1200" dirty="0">
                          <a:solidFill>
                            <a:schemeClr val="dk1"/>
                          </a:solidFill>
                          <a:effectLst/>
                          <a:latin typeface="Arial" panose="020B0604020202020204" pitchFamily="34" charset="0"/>
                          <a:ea typeface="+mn-ea"/>
                          <a:cs typeface="Arial" panose="020B0604020202020204" pitchFamily="34" charset="0"/>
                        </a:rPr>
                        <a:t> ± 80.92</a:t>
                      </a:r>
                      <a:endParaRPr lang="it-IT" sz="1200" kern="1200" dirty="0">
                        <a:solidFill>
                          <a:schemeClr val="dk1"/>
                        </a:solidFill>
                        <a:effectLst/>
                        <a:latin typeface="Arial" panose="020B0604020202020204" pitchFamily="34" charset="0"/>
                        <a:ea typeface="+mn-ea"/>
                        <a:cs typeface="Arial" panose="020B0604020202020204" pitchFamily="34" charset="0"/>
                      </a:endParaRPr>
                    </a:p>
                  </a:txBody>
                  <a:tcPr marL="17780" marR="17780" marT="17780" marB="17780" anchor="ctr">
                    <a:lnB w="12700" cap="flat" cmpd="sng" algn="ctr">
                      <a:solidFill>
                        <a:schemeClr val="tx1"/>
                      </a:solidFill>
                      <a:prstDash val="solid"/>
                      <a:round/>
                      <a:headEnd type="none" w="med" len="med"/>
                      <a:tailEnd type="none" w="med" len="med"/>
                    </a:lnB>
                    <a:noFill/>
                  </a:tcPr>
                </a:tc>
                <a:tc>
                  <a:txBody>
                    <a:bodyPr/>
                    <a:lstStyle/>
                    <a:p>
                      <a:pPr algn="ctr" fontAlgn="ctr">
                        <a:lnSpc>
                          <a:spcPts val="1000"/>
                        </a:lnSpc>
                        <a:spcAft>
                          <a:spcPts val="0"/>
                        </a:spcAft>
                      </a:pPr>
                      <a:r>
                        <a:rPr lang="it-IT" altLang="zh-CN" sz="1200" b="1" kern="1200" dirty="0">
                          <a:solidFill>
                            <a:schemeClr val="dk1"/>
                          </a:solidFill>
                          <a:effectLst/>
                          <a:latin typeface="Arial" panose="020B0604020202020204" pitchFamily="34" charset="0"/>
                          <a:ea typeface="+mn-ea"/>
                          <a:cs typeface="Arial" panose="020B0604020202020204" pitchFamily="34" charset="0"/>
                        </a:rPr>
                        <a:t>220.37</a:t>
                      </a:r>
                      <a:r>
                        <a:rPr lang="it-IT" altLang="zh-CN" sz="1200" kern="1200" dirty="0">
                          <a:solidFill>
                            <a:schemeClr val="dk1"/>
                          </a:solidFill>
                          <a:effectLst/>
                          <a:latin typeface="Arial" panose="020B0604020202020204" pitchFamily="34" charset="0"/>
                          <a:ea typeface="+mn-ea"/>
                          <a:cs typeface="Arial" panose="020B0604020202020204" pitchFamily="34" charset="0"/>
                        </a:rPr>
                        <a:t> ± 91.89</a:t>
                      </a:r>
                      <a:endParaRPr lang="it-IT" sz="1200" kern="1200" dirty="0">
                        <a:solidFill>
                          <a:schemeClr val="dk1"/>
                        </a:solidFill>
                        <a:effectLst/>
                        <a:latin typeface="Arial" panose="020B0604020202020204" pitchFamily="34" charset="0"/>
                        <a:ea typeface="+mn-ea"/>
                        <a:cs typeface="Arial" panose="020B0604020202020204" pitchFamily="34" charset="0"/>
                      </a:endParaRPr>
                    </a:p>
                  </a:txBody>
                  <a:tcPr marL="17780" marR="17780" marT="17780" marB="17780" anchor="ctr">
                    <a:lnB w="12700" cap="flat" cmpd="sng" algn="ctr">
                      <a:solidFill>
                        <a:schemeClr val="tx1"/>
                      </a:solidFill>
                      <a:prstDash val="solid"/>
                      <a:round/>
                      <a:headEnd type="none" w="med" len="med"/>
                      <a:tailEnd type="none" w="med" len="med"/>
                    </a:lnB>
                    <a:noFill/>
                  </a:tcPr>
                </a:tc>
                <a:tc>
                  <a:txBody>
                    <a:bodyPr/>
                    <a:lstStyle/>
                    <a:p>
                      <a:pPr algn="ctr" fontAlgn="ctr">
                        <a:lnSpc>
                          <a:spcPts val="1000"/>
                        </a:lnSpc>
                        <a:spcAft>
                          <a:spcPts val="0"/>
                        </a:spcAft>
                      </a:pPr>
                      <a:r>
                        <a:rPr lang="it-IT" altLang="zh-CN" sz="1200" b="1" kern="1200" dirty="0">
                          <a:solidFill>
                            <a:schemeClr val="dk1"/>
                          </a:solidFill>
                          <a:effectLst/>
                          <a:latin typeface="Arial" panose="020B0604020202020204" pitchFamily="34" charset="0"/>
                          <a:ea typeface="+mn-ea"/>
                          <a:cs typeface="Arial" panose="020B0604020202020204" pitchFamily="34" charset="0"/>
                        </a:rPr>
                        <a:t>198.67</a:t>
                      </a:r>
                      <a:r>
                        <a:rPr lang="it-IT" altLang="zh-CN" sz="1200" kern="1200" dirty="0">
                          <a:solidFill>
                            <a:schemeClr val="dk1"/>
                          </a:solidFill>
                          <a:effectLst/>
                          <a:latin typeface="Arial" panose="020B0604020202020204" pitchFamily="34" charset="0"/>
                          <a:ea typeface="+mn-ea"/>
                          <a:cs typeface="Arial" panose="020B0604020202020204" pitchFamily="34" charset="0"/>
                        </a:rPr>
                        <a:t> ± 59.66</a:t>
                      </a:r>
                      <a:endParaRPr lang="it-IT" sz="1200" kern="1200" dirty="0">
                        <a:solidFill>
                          <a:schemeClr val="dk1"/>
                        </a:solidFill>
                        <a:effectLst/>
                        <a:latin typeface="Arial" panose="020B0604020202020204" pitchFamily="34" charset="0"/>
                        <a:ea typeface="+mn-ea"/>
                        <a:cs typeface="Arial" panose="020B0604020202020204" pitchFamily="34" charset="0"/>
                      </a:endParaRPr>
                    </a:p>
                  </a:txBody>
                  <a:tcPr marL="17780" marR="17780" marT="17780" marB="17780"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93106389"/>
                  </a:ext>
                </a:extLst>
              </a:tr>
              <a:tr h="360040">
                <a:tc>
                  <a:txBody>
                    <a:bodyPr/>
                    <a:lstStyle/>
                    <a:p>
                      <a:pPr algn="ctr" fontAlgn="ctr">
                        <a:lnSpc>
                          <a:spcPts val="1000"/>
                        </a:lnSpc>
                        <a:spcAft>
                          <a:spcPts val="0"/>
                        </a:spcAft>
                      </a:pPr>
                      <a:r>
                        <a:rPr lang="it-IT" altLang="zh-CN" sz="1200" b="1" kern="1200" dirty="0">
                          <a:solidFill>
                            <a:schemeClr val="dk1"/>
                          </a:solidFill>
                          <a:effectLst/>
                          <a:latin typeface="Arial" panose="020B0604020202020204" pitchFamily="34" charset="0"/>
                          <a:ea typeface="+mn-ea"/>
                          <a:cs typeface="Arial" panose="020B0604020202020204" pitchFamily="34" charset="0"/>
                        </a:rPr>
                        <a:t>117.91</a:t>
                      </a:r>
                      <a:r>
                        <a:rPr lang="it-IT" altLang="zh-CN" sz="1200" kern="1200" dirty="0">
                          <a:solidFill>
                            <a:schemeClr val="dk1"/>
                          </a:solidFill>
                          <a:effectLst/>
                          <a:latin typeface="Arial" panose="020B0604020202020204" pitchFamily="34" charset="0"/>
                          <a:ea typeface="+mn-ea"/>
                          <a:cs typeface="Arial" panose="020B0604020202020204" pitchFamily="34" charset="0"/>
                        </a:rPr>
                        <a:t> ± 68.11</a:t>
                      </a:r>
                      <a:endParaRPr lang="it-IT" sz="1200" kern="1200" dirty="0">
                        <a:solidFill>
                          <a:schemeClr val="dk1"/>
                        </a:solidFill>
                        <a:effectLst/>
                        <a:latin typeface="Arial" panose="020B0604020202020204" pitchFamily="34" charset="0"/>
                        <a:ea typeface="+mn-ea"/>
                        <a:cs typeface="Arial" panose="020B0604020202020204" pitchFamily="34" charset="0"/>
                      </a:endParaRPr>
                    </a:p>
                  </a:txBody>
                  <a:tcPr marL="17780" marR="17780"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lnSpc>
                          <a:spcPts val="1000"/>
                        </a:lnSpc>
                        <a:spcAft>
                          <a:spcPts val="0"/>
                        </a:spcAft>
                      </a:pPr>
                      <a:r>
                        <a:rPr lang="zh-CN" altLang="it-IT" sz="1200" kern="1200" dirty="0">
                          <a:solidFill>
                            <a:schemeClr val="dk1"/>
                          </a:solidFill>
                          <a:effectLst/>
                          <a:latin typeface="Arial" panose="020B0604020202020204" pitchFamily="34" charset="0"/>
                          <a:ea typeface="+mn-ea"/>
                          <a:cs typeface="Arial" panose="020B0604020202020204" pitchFamily="34" charset="0"/>
                        </a:rPr>
                        <a:t>    </a:t>
                      </a:r>
                      <a:r>
                        <a:rPr lang="it-IT" altLang="zh-CN" sz="1200" b="1" kern="1200" dirty="0">
                          <a:solidFill>
                            <a:schemeClr val="dk1"/>
                          </a:solidFill>
                          <a:effectLst/>
                          <a:latin typeface="Arial" panose="020B0604020202020204" pitchFamily="34" charset="0"/>
                          <a:ea typeface="+mn-ea"/>
                          <a:cs typeface="Arial" panose="020B0604020202020204" pitchFamily="34" charset="0"/>
                        </a:rPr>
                        <a:t>95.93</a:t>
                      </a:r>
                      <a:r>
                        <a:rPr lang="it-IT" altLang="zh-CN" sz="1200" kern="1200" dirty="0">
                          <a:solidFill>
                            <a:schemeClr val="dk1"/>
                          </a:solidFill>
                          <a:effectLst/>
                          <a:latin typeface="Arial" panose="020B0604020202020204" pitchFamily="34" charset="0"/>
                          <a:ea typeface="+mn-ea"/>
                          <a:cs typeface="Arial" panose="020B0604020202020204" pitchFamily="34" charset="0"/>
                        </a:rPr>
                        <a:t> ± 119.22</a:t>
                      </a:r>
                      <a:endParaRPr lang="it-IT" sz="1200" kern="1200" dirty="0">
                        <a:solidFill>
                          <a:schemeClr val="dk1"/>
                        </a:solidFill>
                        <a:effectLst/>
                        <a:latin typeface="Arial" panose="020B0604020202020204" pitchFamily="34" charset="0"/>
                        <a:ea typeface="+mn-ea"/>
                        <a:cs typeface="Arial" panose="020B0604020202020204" pitchFamily="34" charset="0"/>
                      </a:endParaRPr>
                    </a:p>
                  </a:txBody>
                  <a:tcPr marL="17780" marR="17780"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lnSpc>
                          <a:spcPts val="1000"/>
                        </a:lnSpc>
                        <a:spcAft>
                          <a:spcPts val="0"/>
                        </a:spcAft>
                      </a:pPr>
                      <a:r>
                        <a:rPr lang="it-IT" altLang="zh-CN" sz="1200" b="1" kern="1200" dirty="0">
                          <a:solidFill>
                            <a:schemeClr val="dk1"/>
                          </a:solidFill>
                          <a:effectLst/>
                          <a:latin typeface="Arial" panose="020B0604020202020204" pitchFamily="34" charset="0"/>
                          <a:ea typeface="+mn-ea"/>
                          <a:cs typeface="Arial" panose="020B0604020202020204" pitchFamily="34" charset="0"/>
                        </a:rPr>
                        <a:t>127.26</a:t>
                      </a:r>
                      <a:r>
                        <a:rPr lang="it-IT" altLang="zh-CN" sz="1200" kern="1200" dirty="0">
                          <a:solidFill>
                            <a:schemeClr val="dk1"/>
                          </a:solidFill>
                          <a:effectLst/>
                          <a:latin typeface="Arial" panose="020B0604020202020204" pitchFamily="34" charset="0"/>
                          <a:ea typeface="+mn-ea"/>
                          <a:cs typeface="Arial" panose="020B0604020202020204" pitchFamily="34" charset="0"/>
                        </a:rPr>
                        <a:t> ± 79.50</a:t>
                      </a:r>
                      <a:endParaRPr lang="it-IT" sz="1200" kern="1200" dirty="0">
                        <a:solidFill>
                          <a:schemeClr val="dk1"/>
                        </a:solidFill>
                        <a:effectLst/>
                        <a:latin typeface="Arial" panose="020B0604020202020204" pitchFamily="34" charset="0"/>
                        <a:ea typeface="+mn-ea"/>
                        <a:cs typeface="Arial" panose="020B0604020202020204" pitchFamily="34" charset="0"/>
                      </a:endParaRPr>
                    </a:p>
                  </a:txBody>
                  <a:tcPr marL="17780" marR="17780"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16228734"/>
                  </a:ext>
                </a:extLst>
              </a:tr>
            </a:tbl>
          </a:graphicData>
        </a:graphic>
      </p:graphicFrame>
      <p:cxnSp>
        <p:nvCxnSpPr>
          <p:cNvPr id="28" name="Connettore 2 27"/>
          <p:cNvCxnSpPr/>
          <p:nvPr/>
        </p:nvCxnSpPr>
        <p:spPr>
          <a:xfrm>
            <a:off x="4716016" y="2204864"/>
            <a:ext cx="576064"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Connettore 2 28"/>
          <p:cNvCxnSpPr/>
          <p:nvPr/>
        </p:nvCxnSpPr>
        <p:spPr>
          <a:xfrm>
            <a:off x="4716016" y="2564904"/>
            <a:ext cx="576064"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Connettore 2 29"/>
          <p:cNvCxnSpPr/>
          <p:nvPr/>
        </p:nvCxnSpPr>
        <p:spPr>
          <a:xfrm>
            <a:off x="4716016" y="3647099"/>
            <a:ext cx="576064"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31" name="Tabella 30"/>
          <p:cNvGraphicFramePr>
            <a:graphicFrameLocks noGrp="1"/>
          </p:cNvGraphicFramePr>
          <p:nvPr>
            <p:extLst>
              <p:ext uri="{D42A27DB-BD31-4B8C-83A1-F6EECF244321}">
                <p14:modId xmlns:p14="http://schemas.microsoft.com/office/powerpoint/2010/main" val="2991179468"/>
              </p:ext>
            </p:extLst>
          </p:nvPr>
        </p:nvGraphicFramePr>
        <p:xfrm>
          <a:off x="107504" y="5592979"/>
          <a:ext cx="3672408" cy="1008112"/>
        </p:xfrm>
        <a:graphic>
          <a:graphicData uri="http://schemas.openxmlformats.org/drawingml/2006/table">
            <a:tbl>
              <a:tblPr firstRow="1" bandRow="1">
                <a:tableStyleId>{D7AC3CCA-C797-4891-BE02-D94E43425B78}</a:tableStyleId>
              </a:tblPr>
              <a:tblGrid>
                <a:gridCol w="1152128">
                  <a:extLst>
                    <a:ext uri="{9D8B030D-6E8A-4147-A177-3AD203B41FA5}">
                      <a16:colId xmlns:a16="http://schemas.microsoft.com/office/drawing/2014/main" val="2983374688"/>
                    </a:ext>
                  </a:extLst>
                </a:gridCol>
                <a:gridCol w="1368152">
                  <a:extLst>
                    <a:ext uri="{9D8B030D-6E8A-4147-A177-3AD203B41FA5}">
                      <a16:colId xmlns:a16="http://schemas.microsoft.com/office/drawing/2014/main" val="2005843825"/>
                    </a:ext>
                  </a:extLst>
                </a:gridCol>
                <a:gridCol w="1152128">
                  <a:extLst>
                    <a:ext uri="{9D8B030D-6E8A-4147-A177-3AD203B41FA5}">
                      <a16:colId xmlns:a16="http://schemas.microsoft.com/office/drawing/2014/main" val="4178611037"/>
                    </a:ext>
                  </a:extLst>
                </a:gridCol>
              </a:tblGrid>
              <a:tr h="262864">
                <a:tc gridSpan="3">
                  <a:txBody>
                    <a:bodyPr/>
                    <a:lstStyle/>
                    <a:p>
                      <a:pPr marL="0" algn="ctr" defTabSz="914400" rtl="0" eaLnBrk="1" latinLnBrk="0" hangingPunct="1">
                        <a:lnSpc>
                          <a:spcPct val="107000"/>
                        </a:lnSpc>
                        <a:spcAft>
                          <a:spcPts val="0"/>
                        </a:spcAft>
                      </a:pPr>
                      <a:r>
                        <a:rPr lang="it-IT" sz="1200" b="1" i="0" kern="1200" dirty="0">
                          <a:solidFill>
                            <a:schemeClr val="tx1"/>
                          </a:solidFill>
                          <a:effectLst/>
                          <a:latin typeface="Arial" panose="020B0604020202020204" pitchFamily="34" charset="0"/>
                          <a:ea typeface="+mn-ea"/>
                          <a:cs typeface="Arial" panose="020B0604020202020204" pitchFamily="34" charset="0"/>
                        </a:rPr>
                        <a:t>CONVERSION TO OPEN SURGERY</a:t>
                      </a:r>
                    </a:p>
                  </a:txBody>
                  <a:tcPr marL="44450" marR="44450" marT="0" marB="0" anchor="ctr">
                    <a:solidFill>
                      <a:schemeClr val="bg1">
                        <a:lumMod val="95000"/>
                      </a:schemeClr>
                    </a:solidFill>
                  </a:tcPr>
                </a:tc>
                <a:tc hMerge="1">
                  <a:txBody>
                    <a:bodyPr/>
                    <a:lstStyle/>
                    <a:p>
                      <a:pPr marL="0" algn="ctr" defTabSz="914400" rtl="0" eaLnBrk="1" latinLnBrk="0" hangingPunct="1">
                        <a:lnSpc>
                          <a:spcPct val="107000"/>
                        </a:lnSpc>
                        <a:spcAft>
                          <a:spcPts val="0"/>
                        </a:spcAft>
                      </a:pPr>
                      <a:endParaRPr lang="it-IT" sz="1200" b="1" i="1" kern="1200" dirty="0">
                        <a:solidFill>
                          <a:schemeClr val="tx1"/>
                        </a:solidFill>
                        <a:effectLst/>
                        <a:latin typeface="Arial" panose="020B0604020202020204" pitchFamily="34" charset="0"/>
                        <a:ea typeface="+mn-ea"/>
                        <a:cs typeface="Arial" panose="020B0604020202020204" pitchFamily="34" charset="0"/>
                      </a:endParaRPr>
                    </a:p>
                  </a:txBody>
                  <a:tcPr marL="44450" marR="44450" marT="0" marB="0" anchor="ctr">
                    <a:noFill/>
                  </a:tcPr>
                </a:tc>
                <a:tc hMerge="1">
                  <a:txBody>
                    <a:bodyPr/>
                    <a:lstStyle/>
                    <a:p>
                      <a:pPr marL="0" algn="ctr" defTabSz="914400" rtl="0" eaLnBrk="1" latinLnBrk="0" hangingPunct="1">
                        <a:lnSpc>
                          <a:spcPct val="107000"/>
                        </a:lnSpc>
                        <a:spcAft>
                          <a:spcPts val="0"/>
                        </a:spcAft>
                      </a:pPr>
                      <a:endParaRPr lang="it-IT" sz="1200" b="1" kern="1200" dirty="0">
                        <a:solidFill>
                          <a:schemeClr val="tx1"/>
                        </a:solidFill>
                        <a:effectLst/>
                        <a:latin typeface="Arial" panose="020B0604020202020204" pitchFamily="34" charset="0"/>
                        <a:ea typeface="+mn-ea"/>
                        <a:cs typeface="Arial" panose="020B0604020202020204" pitchFamily="34" charset="0"/>
                      </a:endParaRPr>
                    </a:p>
                  </a:txBody>
                  <a:tcPr marL="44450" marR="44450" marT="0" marB="0" anchor="ctr">
                    <a:noFill/>
                  </a:tcPr>
                </a:tc>
                <a:extLst>
                  <a:ext uri="{0D108BD9-81ED-4DB2-BD59-A6C34878D82A}">
                    <a16:rowId xmlns:a16="http://schemas.microsoft.com/office/drawing/2014/main" val="1815826862"/>
                  </a:ext>
                </a:extLst>
              </a:tr>
              <a:tr h="385208">
                <a:tc>
                  <a:txBody>
                    <a:bodyPr/>
                    <a:lstStyle/>
                    <a:p>
                      <a:pPr marL="0" algn="ctr" defTabSz="914400" rtl="0" eaLnBrk="1" latinLnBrk="0" hangingPunct="1">
                        <a:lnSpc>
                          <a:spcPct val="107000"/>
                        </a:lnSpc>
                        <a:spcAft>
                          <a:spcPts val="0"/>
                        </a:spcAft>
                      </a:pPr>
                      <a:r>
                        <a:rPr lang="it-IT" sz="1200" b="1" i="0" kern="1200" dirty="0">
                          <a:solidFill>
                            <a:schemeClr val="tx1"/>
                          </a:solidFill>
                          <a:effectLst/>
                          <a:latin typeface="Arial" panose="020B0604020202020204" pitchFamily="34" charset="0"/>
                          <a:ea typeface="+mn-ea"/>
                          <a:cs typeface="Arial" panose="020B0604020202020204" pitchFamily="34" charset="0"/>
                        </a:rPr>
                        <a:t>ROBOTIC</a:t>
                      </a:r>
                    </a:p>
                  </a:txBody>
                  <a:tcPr marL="44450" marR="44450" marT="0" marB="0" anchor="ctr">
                    <a:noFill/>
                  </a:tcPr>
                </a:tc>
                <a:tc>
                  <a:txBody>
                    <a:bodyPr/>
                    <a:lstStyle/>
                    <a:p>
                      <a:pPr marL="0" algn="ctr" defTabSz="914400" rtl="0" eaLnBrk="1" latinLnBrk="0" hangingPunct="1">
                        <a:lnSpc>
                          <a:spcPct val="107000"/>
                        </a:lnSpc>
                        <a:spcAft>
                          <a:spcPts val="0"/>
                        </a:spcAft>
                      </a:pPr>
                      <a:r>
                        <a:rPr lang="it-IT" sz="1200" b="1" kern="1200" dirty="0">
                          <a:effectLst/>
                          <a:latin typeface="Arial" panose="020B0604020202020204" pitchFamily="34" charset="0"/>
                          <a:cs typeface="Arial" panose="020B0604020202020204" pitchFamily="34" charset="0"/>
                        </a:rPr>
                        <a:t>LAPAROSCOPY</a:t>
                      </a:r>
                      <a:endParaRPr lang="it-IT" sz="1200" b="1" i="1" kern="1200" dirty="0">
                        <a:solidFill>
                          <a:schemeClr val="tx1"/>
                        </a:solidFill>
                        <a:effectLst/>
                        <a:latin typeface="Arial" panose="020B0604020202020204" pitchFamily="34" charset="0"/>
                        <a:ea typeface="+mn-ea"/>
                        <a:cs typeface="Arial" panose="020B0604020202020204" pitchFamily="34" charset="0"/>
                      </a:endParaRPr>
                    </a:p>
                  </a:txBody>
                  <a:tcPr marL="44450" marR="44450" marT="0" marB="0" anchor="ctr">
                    <a:noFill/>
                  </a:tcPr>
                </a:tc>
                <a:tc rowSpan="2">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it-IT" sz="1200" kern="1200" dirty="0">
                          <a:effectLst/>
                          <a:latin typeface="Arial" panose="020B0604020202020204" pitchFamily="34" charset="0"/>
                          <a:cs typeface="Arial" panose="020B0604020202020204" pitchFamily="34" charset="0"/>
                        </a:rPr>
                        <a:t>P=0.5</a:t>
                      </a:r>
                      <a:endParaRPr lang="it-IT" sz="1200" b="1" kern="1200" dirty="0">
                        <a:solidFill>
                          <a:schemeClr val="tx1"/>
                        </a:solidFill>
                        <a:effectLst/>
                        <a:latin typeface="Arial" panose="020B0604020202020204" pitchFamily="34" charset="0"/>
                        <a:ea typeface="+mn-ea"/>
                        <a:cs typeface="Arial" panose="020B0604020202020204" pitchFamily="34" charset="0"/>
                      </a:endParaRPr>
                    </a:p>
                  </a:txBody>
                  <a:tcPr marL="44450" marR="44450" marT="0" marB="0" anchor="ctr">
                    <a:noFill/>
                  </a:tcPr>
                </a:tc>
                <a:extLst>
                  <a:ext uri="{0D108BD9-81ED-4DB2-BD59-A6C34878D82A}">
                    <a16:rowId xmlns:a16="http://schemas.microsoft.com/office/drawing/2014/main" val="2532994777"/>
                  </a:ext>
                </a:extLst>
              </a:tr>
              <a:tr h="360040">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it-IT" sz="1200" kern="1200" dirty="0">
                          <a:effectLst/>
                          <a:latin typeface="Arial" panose="020B0604020202020204" pitchFamily="34" charset="0"/>
                          <a:cs typeface="Arial" panose="020B0604020202020204" pitchFamily="34" charset="0"/>
                        </a:rPr>
                        <a:t>7 (</a:t>
                      </a:r>
                      <a:r>
                        <a:rPr lang="it-IT" sz="1200" b="1" kern="1200" dirty="0">
                          <a:effectLst/>
                          <a:latin typeface="Arial" panose="020B0604020202020204" pitchFamily="34" charset="0"/>
                          <a:cs typeface="Arial" panose="020B0604020202020204" pitchFamily="34" charset="0"/>
                        </a:rPr>
                        <a:t>4.6%</a:t>
                      </a:r>
                      <a:r>
                        <a:rPr lang="it-IT" sz="1200" kern="1200" dirty="0">
                          <a:effectLst/>
                          <a:latin typeface="Arial" panose="020B0604020202020204" pitchFamily="34" charset="0"/>
                          <a:cs typeface="Arial" panose="020B0604020202020204" pitchFamily="34" charset="0"/>
                        </a:rPr>
                        <a:t>)</a:t>
                      </a:r>
                      <a:endParaRPr lang="it-IT" sz="1200" b="0" kern="1200" dirty="0">
                        <a:solidFill>
                          <a:schemeClr val="tx1"/>
                        </a:solidFill>
                        <a:effectLst/>
                        <a:latin typeface="Arial" panose="020B0604020202020204" pitchFamily="34" charset="0"/>
                        <a:ea typeface="+mn-ea"/>
                        <a:cs typeface="Arial" panose="020B0604020202020204" pitchFamily="34" charset="0"/>
                      </a:endParaRPr>
                    </a:p>
                  </a:txBody>
                  <a:tcPr marL="44450" marR="44450" marT="0" marB="0" anchor="ctr">
                    <a:no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it-IT" sz="1200" kern="1200" dirty="0">
                          <a:effectLst/>
                          <a:latin typeface="Arial" panose="020B0604020202020204" pitchFamily="34" charset="0"/>
                          <a:cs typeface="Arial" panose="020B0604020202020204" pitchFamily="34" charset="0"/>
                        </a:rPr>
                        <a:t>8 (</a:t>
                      </a:r>
                      <a:r>
                        <a:rPr lang="it-IT" sz="1200" b="1" kern="1200" dirty="0">
                          <a:effectLst/>
                          <a:latin typeface="Arial" panose="020B0604020202020204" pitchFamily="34" charset="0"/>
                          <a:cs typeface="Arial" panose="020B0604020202020204" pitchFamily="34" charset="0"/>
                        </a:rPr>
                        <a:t>5.3%</a:t>
                      </a:r>
                      <a:r>
                        <a:rPr lang="it-IT" sz="1200" kern="1200" dirty="0">
                          <a:effectLst/>
                          <a:latin typeface="Arial" panose="020B0604020202020204" pitchFamily="34" charset="0"/>
                          <a:cs typeface="Arial" panose="020B0604020202020204" pitchFamily="34" charset="0"/>
                        </a:rPr>
                        <a:t>)</a:t>
                      </a:r>
                      <a:endParaRPr lang="it-IT" sz="1200" b="0" kern="1200" dirty="0">
                        <a:solidFill>
                          <a:schemeClr val="tx1"/>
                        </a:solidFill>
                        <a:effectLst/>
                        <a:latin typeface="Arial" panose="020B0604020202020204" pitchFamily="34" charset="0"/>
                        <a:ea typeface="+mn-ea"/>
                        <a:cs typeface="Arial" panose="020B0604020202020204" pitchFamily="34" charset="0"/>
                      </a:endParaRPr>
                    </a:p>
                  </a:txBody>
                  <a:tcPr marL="44450" marR="44450" marT="0" marB="0" anchor="ctr">
                    <a:noFill/>
                  </a:tcPr>
                </a:tc>
                <a:tc vMerge="1">
                  <a:txBody>
                    <a:bodyPr/>
                    <a:lstStyle/>
                    <a:p>
                      <a:endParaRPr lang="it-IT"/>
                    </a:p>
                  </a:txBody>
                  <a:tcPr/>
                </a:tc>
                <a:extLst>
                  <a:ext uri="{0D108BD9-81ED-4DB2-BD59-A6C34878D82A}">
                    <a16:rowId xmlns:a16="http://schemas.microsoft.com/office/drawing/2014/main" val="13824003"/>
                  </a:ext>
                </a:extLst>
              </a:tr>
            </a:tbl>
          </a:graphicData>
        </a:graphic>
      </p:graphicFrame>
      <p:grpSp>
        <p:nvGrpSpPr>
          <p:cNvPr id="53" name="Gruppo 52"/>
          <p:cNvGrpSpPr/>
          <p:nvPr/>
        </p:nvGrpSpPr>
        <p:grpSpPr>
          <a:xfrm>
            <a:off x="0" y="59583"/>
            <a:ext cx="9144000" cy="489097"/>
            <a:chOff x="0" y="59583"/>
            <a:chExt cx="9144000" cy="489097"/>
          </a:xfrm>
        </p:grpSpPr>
        <p:sp>
          <p:nvSpPr>
            <p:cNvPr id="54" name="Rettangolo 53"/>
            <p:cNvSpPr/>
            <p:nvPr/>
          </p:nvSpPr>
          <p:spPr>
            <a:xfrm>
              <a:off x="251520" y="59583"/>
              <a:ext cx="2952328" cy="336443"/>
            </a:xfrm>
            <a:prstGeom prst="rect">
              <a:avLst/>
            </a:prstGeom>
            <a:solidFill>
              <a:schemeClr val="tx2"/>
            </a:solidFill>
          </p:spPr>
          <p:txBody>
            <a:bodyPr wrap="square" anchor="ctr">
              <a:spAutoFit/>
            </a:bodyPr>
            <a:lstStyle/>
            <a:p>
              <a:r>
                <a:rPr lang="it-IT" sz="1600" b="1" dirty="0">
                  <a:solidFill>
                    <a:schemeClr val="bg1"/>
                  </a:solidFill>
                  <a:latin typeface="Arial" panose="020B0604020202020204" pitchFamily="34" charset="0"/>
                  <a:cs typeface="Arial" panose="020B0604020202020204" pitchFamily="34" charset="0"/>
                </a:rPr>
                <a:t>DATA ANALYSIS</a:t>
              </a:r>
            </a:p>
          </p:txBody>
        </p:sp>
        <p:cxnSp>
          <p:nvCxnSpPr>
            <p:cNvPr id="55" name="Connettore diritto 54"/>
            <p:cNvCxnSpPr/>
            <p:nvPr/>
          </p:nvCxnSpPr>
          <p:spPr>
            <a:xfrm>
              <a:off x="0" y="548680"/>
              <a:ext cx="9144000" cy="0"/>
            </a:xfrm>
            <a:prstGeom prst="line">
              <a:avLst/>
            </a:prstGeom>
            <a:solidFill>
              <a:schemeClr val="tx2"/>
            </a:solidFill>
            <a:ln w="28575">
              <a:solidFill>
                <a:schemeClr val="tx2"/>
              </a:solidFill>
            </a:ln>
          </p:spPr>
          <p:style>
            <a:lnRef idx="1">
              <a:schemeClr val="accent1"/>
            </a:lnRef>
            <a:fillRef idx="0">
              <a:schemeClr val="accent1"/>
            </a:fillRef>
            <a:effectRef idx="0">
              <a:schemeClr val="accent1"/>
            </a:effectRef>
            <a:fontRef idx="minor">
              <a:schemeClr val="tx1"/>
            </a:fontRef>
          </p:style>
        </p:cxnSp>
      </p:grpSp>
      <p:pic>
        <p:nvPicPr>
          <p:cNvPr id="56" name="Immagine 5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32440" y="17530"/>
            <a:ext cx="504056" cy="504056"/>
          </a:xfrm>
          <a:prstGeom prst="rect">
            <a:avLst/>
          </a:prstGeom>
          <a:noFill/>
          <a:ln>
            <a:noFill/>
          </a:ln>
          <a:effectLst/>
        </p:spPr>
      </p:pic>
      <p:graphicFrame>
        <p:nvGraphicFramePr>
          <p:cNvPr id="4" name="Tabella 3"/>
          <p:cNvGraphicFramePr>
            <a:graphicFrameLocks noGrp="1"/>
          </p:cNvGraphicFramePr>
          <p:nvPr>
            <p:extLst>
              <p:ext uri="{D42A27DB-BD31-4B8C-83A1-F6EECF244321}">
                <p14:modId xmlns:p14="http://schemas.microsoft.com/office/powerpoint/2010/main" val="3434016995"/>
              </p:ext>
            </p:extLst>
          </p:nvPr>
        </p:nvGraphicFramePr>
        <p:xfrm>
          <a:off x="5436096" y="3431075"/>
          <a:ext cx="3672408" cy="360040"/>
        </p:xfrm>
        <a:graphic>
          <a:graphicData uri="http://schemas.openxmlformats.org/drawingml/2006/table">
            <a:tbl>
              <a:tblPr firstRow="1" bandRow="1">
                <a:tableStyleId>{D7AC3CCA-C797-4891-BE02-D94E43425B78}</a:tableStyleId>
              </a:tblPr>
              <a:tblGrid>
                <a:gridCol w="1128126">
                  <a:extLst>
                    <a:ext uri="{9D8B030D-6E8A-4147-A177-3AD203B41FA5}">
                      <a16:colId xmlns:a16="http://schemas.microsoft.com/office/drawing/2014/main" val="2307654027"/>
                    </a:ext>
                  </a:extLst>
                </a:gridCol>
                <a:gridCol w="1392155">
                  <a:extLst>
                    <a:ext uri="{9D8B030D-6E8A-4147-A177-3AD203B41FA5}">
                      <a16:colId xmlns:a16="http://schemas.microsoft.com/office/drawing/2014/main" val="3372693583"/>
                    </a:ext>
                  </a:extLst>
                </a:gridCol>
                <a:gridCol w="1152127">
                  <a:extLst>
                    <a:ext uri="{9D8B030D-6E8A-4147-A177-3AD203B41FA5}">
                      <a16:colId xmlns:a16="http://schemas.microsoft.com/office/drawing/2014/main" val="1149092541"/>
                    </a:ext>
                  </a:extLst>
                </a:gridCol>
              </a:tblGrid>
              <a:tr h="360040">
                <a:tc>
                  <a:txBody>
                    <a:bodyPr/>
                    <a:lstStyle/>
                    <a:p>
                      <a:pPr algn="ctr" fontAlgn="ctr">
                        <a:lnSpc>
                          <a:spcPts val="1000"/>
                        </a:lnSpc>
                        <a:spcAft>
                          <a:spcPts val="0"/>
                        </a:spcAft>
                      </a:pPr>
                      <a:r>
                        <a:rPr lang="zh-CN" altLang="it-IT" sz="1200" kern="1200" dirty="0">
                          <a:solidFill>
                            <a:schemeClr val="dk1"/>
                          </a:solidFill>
                          <a:effectLst/>
                          <a:latin typeface="Arial" panose="020B0604020202020204" pitchFamily="34" charset="0"/>
                          <a:ea typeface="+mn-ea"/>
                          <a:cs typeface="Arial" panose="020B0604020202020204" pitchFamily="34" charset="0"/>
                        </a:rPr>
                        <a:t>  </a:t>
                      </a:r>
                      <a:r>
                        <a:rPr lang="it-IT" altLang="zh-CN" sz="1200" b="1" kern="1200" dirty="0">
                          <a:solidFill>
                            <a:schemeClr val="dk1"/>
                          </a:solidFill>
                          <a:effectLst/>
                          <a:latin typeface="Arial" panose="020B0604020202020204" pitchFamily="34" charset="0"/>
                          <a:ea typeface="+mn-ea"/>
                          <a:cs typeface="Arial" panose="020B0604020202020204" pitchFamily="34" charset="0"/>
                        </a:rPr>
                        <a:t>27.78</a:t>
                      </a:r>
                      <a:r>
                        <a:rPr lang="it-IT" altLang="zh-CN" sz="1200" kern="1200" dirty="0">
                          <a:solidFill>
                            <a:schemeClr val="dk1"/>
                          </a:solidFill>
                          <a:effectLst/>
                          <a:latin typeface="Arial" panose="020B0604020202020204" pitchFamily="34" charset="0"/>
                          <a:ea typeface="+mn-ea"/>
                          <a:cs typeface="Arial" panose="020B0604020202020204" pitchFamily="34" charset="0"/>
                        </a:rPr>
                        <a:t> </a:t>
                      </a:r>
                      <a:r>
                        <a:rPr lang="it-IT" altLang="zh-CN" sz="1200" b="0" kern="1200" dirty="0">
                          <a:solidFill>
                            <a:schemeClr val="dk1"/>
                          </a:solidFill>
                          <a:effectLst/>
                          <a:latin typeface="Arial" panose="020B0604020202020204" pitchFamily="34" charset="0"/>
                          <a:ea typeface="+mn-ea"/>
                          <a:cs typeface="Arial" panose="020B0604020202020204" pitchFamily="34" charset="0"/>
                        </a:rPr>
                        <a:t>± 11.45</a:t>
                      </a:r>
                      <a:endParaRPr lang="it-IT" sz="1200" b="0" kern="1200" dirty="0">
                        <a:solidFill>
                          <a:schemeClr val="dk1"/>
                        </a:solidFill>
                        <a:effectLst/>
                        <a:latin typeface="Arial" panose="020B0604020202020204" pitchFamily="34" charset="0"/>
                        <a:ea typeface="+mn-ea"/>
                        <a:cs typeface="Arial" panose="020B0604020202020204" pitchFamily="34" charset="0"/>
                      </a:endParaRPr>
                    </a:p>
                  </a:txBody>
                  <a:tcPr marL="17780" marR="17780" marT="17780" marB="17780" anchor="ctr">
                    <a:lnT w="12700" cap="flat" cmpd="sng" algn="ctr">
                      <a:solidFill>
                        <a:schemeClr val="tx1"/>
                      </a:solidFill>
                      <a:prstDash val="solid"/>
                      <a:round/>
                      <a:headEnd type="none" w="med" len="med"/>
                      <a:tailEnd type="none" w="med" len="med"/>
                    </a:lnT>
                    <a:noFill/>
                  </a:tcPr>
                </a:tc>
                <a:tc>
                  <a:txBody>
                    <a:bodyPr/>
                    <a:lstStyle/>
                    <a:p>
                      <a:pPr algn="ctr" fontAlgn="ctr">
                        <a:lnSpc>
                          <a:spcPts val="1000"/>
                        </a:lnSpc>
                        <a:spcAft>
                          <a:spcPts val="0"/>
                        </a:spcAft>
                      </a:pPr>
                      <a:r>
                        <a:rPr lang="zh-CN" altLang="it-IT" sz="1200" kern="1200" dirty="0">
                          <a:solidFill>
                            <a:schemeClr val="dk1"/>
                          </a:solidFill>
                          <a:effectLst/>
                          <a:latin typeface="Arial" panose="020B0604020202020204" pitchFamily="34" charset="0"/>
                          <a:ea typeface="+mn-ea"/>
                          <a:cs typeface="Arial" panose="020B0604020202020204" pitchFamily="34" charset="0"/>
                        </a:rPr>
                        <a:t>  </a:t>
                      </a:r>
                      <a:r>
                        <a:rPr lang="it-IT" altLang="zh-CN" sz="1200" b="1" kern="1200" dirty="0">
                          <a:solidFill>
                            <a:schemeClr val="dk1"/>
                          </a:solidFill>
                          <a:effectLst/>
                          <a:latin typeface="Arial" panose="020B0604020202020204" pitchFamily="34" charset="0"/>
                          <a:ea typeface="+mn-ea"/>
                          <a:cs typeface="Arial" panose="020B0604020202020204" pitchFamily="34" charset="0"/>
                        </a:rPr>
                        <a:t>24.58</a:t>
                      </a:r>
                      <a:r>
                        <a:rPr lang="it-IT" altLang="zh-CN" sz="1200" kern="1200" dirty="0">
                          <a:solidFill>
                            <a:schemeClr val="dk1"/>
                          </a:solidFill>
                          <a:effectLst/>
                          <a:latin typeface="Arial" panose="020B0604020202020204" pitchFamily="34" charset="0"/>
                          <a:ea typeface="+mn-ea"/>
                          <a:cs typeface="Arial" panose="020B0604020202020204" pitchFamily="34" charset="0"/>
                        </a:rPr>
                        <a:t> </a:t>
                      </a:r>
                      <a:r>
                        <a:rPr lang="it-IT" altLang="zh-CN" sz="1200" b="0" kern="1200" dirty="0">
                          <a:solidFill>
                            <a:schemeClr val="dk1"/>
                          </a:solidFill>
                          <a:effectLst/>
                          <a:latin typeface="Arial" panose="020B0604020202020204" pitchFamily="34" charset="0"/>
                          <a:ea typeface="+mn-ea"/>
                          <a:cs typeface="Arial" panose="020B0604020202020204" pitchFamily="34" charset="0"/>
                        </a:rPr>
                        <a:t>± 13.56</a:t>
                      </a:r>
                      <a:endParaRPr lang="it-IT" sz="1200" b="0" kern="1200" dirty="0">
                        <a:solidFill>
                          <a:schemeClr val="dk1"/>
                        </a:solidFill>
                        <a:effectLst/>
                        <a:latin typeface="Arial" panose="020B0604020202020204" pitchFamily="34" charset="0"/>
                        <a:ea typeface="+mn-ea"/>
                        <a:cs typeface="Arial" panose="020B0604020202020204" pitchFamily="34" charset="0"/>
                      </a:endParaRPr>
                    </a:p>
                  </a:txBody>
                  <a:tcPr marL="17780" marR="17780" marT="17780" marB="17780" anchor="ctr">
                    <a:lnT w="12700" cap="flat" cmpd="sng" algn="ctr">
                      <a:solidFill>
                        <a:schemeClr val="tx1"/>
                      </a:solidFill>
                      <a:prstDash val="solid"/>
                      <a:round/>
                      <a:headEnd type="none" w="med" len="med"/>
                      <a:tailEnd type="none" w="med" len="med"/>
                    </a:lnT>
                    <a:noFill/>
                  </a:tcPr>
                </a:tc>
                <a:tc>
                  <a:txBody>
                    <a:bodyPr/>
                    <a:lstStyle/>
                    <a:p>
                      <a:pPr algn="ctr" fontAlgn="ctr">
                        <a:lnSpc>
                          <a:spcPts val="1000"/>
                        </a:lnSpc>
                        <a:spcAft>
                          <a:spcPts val="0"/>
                        </a:spcAft>
                      </a:pPr>
                      <a:r>
                        <a:rPr lang="zh-CN" altLang="it-IT" sz="1200" kern="1200" dirty="0">
                          <a:solidFill>
                            <a:schemeClr val="dk1"/>
                          </a:solidFill>
                          <a:effectLst/>
                          <a:latin typeface="Arial" panose="020B0604020202020204" pitchFamily="34" charset="0"/>
                          <a:ea typeface="+mn-ea"/>
                          <a:cs typeface="Arial" panose="020B0604020202020204" pitchFamily="34" charset="0"/>
                        </a:rPr>
                        <a:t>  </a:t>
                      </a:r>
                      <a:r>
                        <a:rPr lang="it-IT" altLang="zh-CN" sz="1200" b="1" kern="1200" dirty="0">
                          <a:solidFill>
                            <a:schemeClr val="dk1"/>
                          </a:solidFill>
                          <a:effectLst/>
                          <a:latin typeface="Arial" panose="020B0604020202020204" pitchFamily="34" charset="0"/>
                          <a:ea typeface="+mn-ea"/>
                          <a:cs typeface="Arial" panose="020B0604020202020204" pitchFamily="34" charset="0"/>
                        </a:rPr>
                        <a:t>25.82</a:t>
                      </a:r>
                      <a:r>
                        <a:rPr lang="it-IT" altLang="zh-CN" sz="1200" kern="1200" dirty="0">
                          <a:solidFill>
                            <a:schemeClr val="dk1"/>
                          </a:solidFill>
                          <a:effectLst/>
                          <a:latin typeface="Arial" panose="020B0604020202020204" pitchFamily="34" charset="0"/>
                          <a:ea typeface="+mn-ea"/>
                          <a:cs typeface="Arial" panose="020B0604020202020204" pitchFamily="34" charset="0"/>
                        </a:rPr>
                        <a:t> </a:t>
                      </a:r>
                      <a:r>
                        <a:rPr lang="it-IT" altLang="zh-CN" sz="1200" b="0" kern="1200" dirty="0">
                          <a:solidFill>
                            <a:schemeClr val="dk1"/>
                          </a:solidFill>
                          <a:effectLst/>
                          <a:latin typeface="Arial" panose="020B0604020202020204" pitchFamily="34" charset="0"/>
                          <a:ea typeface="+mn-ea"/>
                          <a:cs typeface="Arial" panose="020B0604020202020204" pitchFamily="34" charset="0"/>
                        </a:rPr>
                        <a:t>± 12.07</a:t>
                      </a:r>
                      <a:endParaRPr lang="it-IT" sz="1200" b="0" kern="1200" dirty="0">
                        <a:solidFill>
                          <a:schemeClr val="dk1"/>
                        </a:solidFill>
                        <a:effectLst/>
                        <a:latin typeface="Arial" panose="020B0604020202020204" pitchFamily="34" charset="0"/>
                        <a:ea typeface="+mn-ea"/>
                        <a:cs typeface="Arial" panose="020B0604020202020204" pitchFamily="34" charset="0"/>
                      </a:endParaRPr>
                    </a:p>
                  </a:txBody>
                  <a:tcPr marL="17780" marR="17780" marT="17780" marB="1778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495182377"/>
                  </a:ext>
                </a:extLst>
              </a:tr>
            </a:tbl>
          </a:graphicData>
        </a:graphic>
      </p:graphicFrame>
    </p:spTree>
    <p:extLst>
      <p:ext uri="{BB962C8B-B14F-4D97-AF65-F5344CB8AC3E}">
        <p14:creationId xmlns:p14="http://schemas.microsoft.com/office/powerpoint/2010/main" val="33405018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tangolo 11"/>
          <p:cNvSpPr/>
          <p:nvPr/>
        </p:nvSpPr>
        <p:spPr>
          <a:xfrm>
            <a:off x="2627784" y="714762"/>
            <a:ext cx="3960440" cy="553998"/>
          </a:xfrm>
          <a:prstGeom prst="rect">
            <a:avLst/>
          </a:prstGeom>
        </p:spPr>
        <p:txBody>
          <a:bodyPr wrap="square">
            <a:spAutoFit/>
          </a:bodyPr>
          <a:lstStyle/>
          <a:p>
            <a:pPr algn="ctr">
              <a:lnSpc>
                <a:spcPct val="150000"/>
              </a:lnSpc>
            </a:pPr>
            <a:r>
              <a:rPr lang="en-US" sz="2000" b="1" dirty="0">
                <a:solidFill>
                  <a:schemeClr val="tx1"/>
                </a:solidFill>
                <a:latin typeface="Arial" panose="020B0604020202020204" pitchFamily="34" charset="0"/>
                <a:cs typeface="Arial" panose="020B0604020202020204" pitchFamily="34" charset="0"/>
              </a:rPr>
              <a:t>CLINICAL OUTCOMES</a:t>
            </a:r>
          </a:p>
        </p:txBody>
      </p:sp>
      <p:graphicFrame>
        <p:nvGraphicFramePr>
          <p:cNvPr id="2" name="Tabella 1"/>
          <p:cNvGraphicFramePr>
            <a:graphicFrameLocks noGrp="1"/>
          </p:cNvGraphicFramePr>
          <p:nvPr>
            <p:extLst>
              <p:ext uri="{D42A27DB-BD31-4B8C-83A1-F6EECF244321}">
                <p14:modId xmlns:p14="http://schemas.microsoft.com/office/powerpoint/2010/main" val="4181789773"/>
              </p:ext>
            </p:extLst>
          </p:nvPr>
        </p:nvGraphicFramePr>
        <p:xfrm>
          <a:off x="110066" y="1991987"/>
          <a:ext cx="4533942" cy="2595880"/>
        </p:xfrm>
        <a:graphic>
          <a:graphicData uri="http://schemas.openxmlformats.org/drawingml/2006/table">
            <a:tbl>
              <a:tblPr firstRow="1" bandRow="1">
                <a:tableStyleId>{D7AC3CCA-C797-4891-BE02-D94E43425B78}</a:tableStyleId>
              </a:tblPr>
              <a:tblGrid>
                <a:gridCol w="3597838">
                  <a:extLst>
                    <a:ext uri="{9D8B030D-6E8A-4147-A177-3AD203B41FA5}">
                      <a16:colId xmlns:a16="http://schemas.microsoft.com/office/drawing/2014/main" val="223021635"/>
                    </a:ext>
                  </a:extLst>
                </a:gridCol>
                <a:gridCol w="936104">
                  <a:extLst>
                    <a:ext uri="{9D8B030D-6E8A-4147-A177-3AD203B41FA5}">
                      <a16:colId xmlns:a16="http://schemas.microsoft.com/office/drawing/2014/main" val="3882176971"/>
                    </a:ext>
                  </a:extLst>
                </a:gridCol>
              </a:tblGrid>
              <a:tr h="370840">
                <a:tc>
                  <a:txBody>
                    <a:bodyPr/>
                    <a:lstStyle/>
                    <a:p>
                      <a:pPr algn="l" fontAlgn="b"/>
                      <a:r>
                        <a:rPr lang="en-US" sz="1600" b="1" i="0" u="none" strike="noStrike" dirty="0">
                          <a:solidFill>
                            <a:schemeClr val="tx1"/>
                          </a:solidFill>
                          <a:latin typeface="Arial" panose="020B0604020202020204" pitchFamily="34" charset="0"/>
                          <a:cs typeface="Arial" panose="020B0604020202020204" pitchFamily="34" charset="0"/>
                        </a:rPr>
                        <a:t>HOSPITAL STAY</a:t>
                      </a:r>
                    </a:p>
                  </a:txBody>
                  <a:tcPr marL="9525" marR="9525" marT="9525" marB="0" anchor="b">
                    <a:solidFill>
                      <a:schemeClr val="bg1">
                        <a:lumMod val="95000"/>
                      </a:schemeClr>
                    </a:solidFill>
                  </a:tcPr>
                </a:tc>
                <a:tc>
                  <a:txBody>
                    <a:bodyPr/>
                    <a:lstStyle/>
                    <a:p>
                      <a:pPr algn="l" fontAlgn="b"/>
                      <a:r>
                        <a:rPr lang="en-US" sz="1600" b="1" i="0" u="none" strike="noStrike" dirty="0">
                          <a:solidFill>
                            <a:schemeClr val="tx1"/>
                          </a:solidFill>
                          <a:latin typeface="Arial" panose="020B0604020202020204" pitchFamily="34" charset="0"/>
                          <a:cs typeface="Arial" panose="020B0604020202020204" pitchFamily="34" charset="0"/>
                        </a:rPr>
                        <a:t>P&lt;0.001</a:t>
                      </a:r>
                    </a:p>
                  </a:txBody>
                  <a:tcPr marL="9525" marR="9525" marT="9525" marB="0" anchor="b">
                    <a:solidFill>
                      <a:schemeClr val="tx2">
                        <a:lumMod val="40000"/>
                        <a:lumOff val="60000"/>
                      </a:schemeClr>
                    </a:solidFill>
                  </a:tcPr>
                </a:tc>
                <a:extLst>
                  <a:ext uri="{0D108BD9-81ED-4DB2-BD59-A6C34878D82A}">
                    <a16:rowId xmlns:a16="http://schemas.microsoft.com/office/drawing/2014/main" val="1652265159"/>
                  </a:ext>
                </a:extLst>
              </a:tr>
              <a:tr h="370840">
                <a:tc>
                  <a:txBody>
                    <a:bodyPr/>
                    <a:lstStyle/>
                    <a:p>
                      <a:pPr algn="l" fontAlgn="b"/>
                      <a:r>
                        <a:rPr lang="en-US" sz="1600" b="1" i="0" u="none" strike="noStrike" dirty="0">
                          <a:solidFill>
                            <a:schemeClr val="tx1"/>
                          </a:solidFill>
                          <a:latin typeface="Arial" panose="020B0604020202020204" pitchFamily="34" charset="0"/>
                          <a:cs typeface="Arial" panose="020B0604020202020204" pitchFamily="34" charset="0"/>
                        </a:rPr>
                        <a:t>MOBILIZATION</a:t>
                      </a:r>
                    </a:p>
                  </a:txBody>
                  <a:tcPr marL="9525" marR="9525" marT="9525" marB="0" anchor="b">
                    <a:solidFill>
                      <a:schemeClr val="bg1">
                        <a:lumMod val="95000"/>
                      </a:schemeClr>
                    </a:solidFill>
                  </a:tcPr>
                </a:tc>
                <a:tc>
                  <a:txBody>
                    <a:bodyPr/>
                    <a:lstStyle/>
                    <a:p>
                      <a:pPr algn="l" fontAlgn="b"/>
                      <a:r>
                        <a:rPr lang="en-US" sz="1600" b="1" i="0" u="none" strike="noStrike" dirty="0">
                          <a:solidFill>
                            <a:schemeClr val="tx1"/>
                          </a:solidFill>
                          <a:latin typeface="Arial" panose="020B0604020202020204" pitchFamily="34" charset="0"/>
                          <a:cs typeface="Arial" panose="020B0604020202020204" pitchFamily="34" charset="0"/>
                        </a:rPr>
                        <a:t>P&lt;0.001</a:t>
                      </a:r>
                    </a:p>
                  </a:txBody>
                  <a:tcPr marL="9525" marR="9525" marT="9525" marB="0" anchor="b">
                    <a:solidFill>
                      <a:schemeClr val="tx2">
                        <a:lumMod val="40000"/>
                        <a:lumOff val="60000"/>
                      </a:schemeClr>
                    </a:solidFill>
                  </a:tcPr>
                </a:tc>
                <a:extLst>
                  <a:ext uri="{0D108BD9-81ED-4DB2-BD59-A6C34878D82A}">
                    <a16:rowId xmlns:a16="http://schemas.microsoft.com/office/drawing/2014/main" val="4276644053"/>
                  </a:ext>
                </a:extLst>
              </a:tr>
              <a:tr h="370840">
                <a:tc>
                  <a:txBody>
                    <a:bodyPr/>
                    <a:lstStyle/>
                    <a:p>
                      <a:pPr algn="l" fontAlgn="b"/>
                      <a:r>
                        <a:rPr lang="en-US" sz="1600" b="1" i="0" u="none" strike="noStrike" dirty="0">
                          <a:solidFill>
                            <a:schemeClr val="tx1"/>
                          </a:solidFill>
                          <a:latin typeface="Arial" panose="020B0604020202020204" pitchFamily="34" charset="0"/>
                          <a:cs typeface="Arial" panose="020B0604020202020204" pitchFamily="34" charset="0"/>
                        </a:rPr>
                        <a:t>LIQUID DIET</a:t>
                      </a:r>
                    </a:p>
                  </a:txBody>
                  <a:tcPr marL="9525" marR="9525" marT="9525" marB="0" anchor="b">
                    <a:solidFill>
                      <a:schemeClr val="bg1">
                        <a:lumMod val="95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600" b="1" i="0" u="none" strike="noStrike" dirty="0">
                          <a:solidFill>
                            <a:schemeClr val="tx1"/>
                          </a:solidFill>
                          <a:latin typeface="Arial" panose="020B0604020202020204" pitchFamily="34" charset="0"/>
                          <a:cs typeface="Arial" panose="020B0604020202020204" pitchFamily="34" charset="0"/>
                        </a:rPr>
                        <a:t>P&lt;0.001</a:t>
                      </a:r>
                    </a:p>
                  </a:txBody>
                  <a:tcPr marL="9525" marR="9525" marT="9525" marB="0" anchor="b">
                    <a:solidFill>
                      <a:schemeClr val="tx2">
                        <a:lumMod val="40000"/>
                        <a:lumOff val="60000"/>
                      </a:schemeClr>
                    </a:solidFill>
                  </a:tcPr>
                </a:tc>
                <a:extLst>
                  <a:ext uri="{0D108BD9-81ED-4DB2-BD59-A6C34878D82A}">
                    <a16:rowId xmlns:a16="http://schemas.microsoft.com/office/drawing/2014/main" val="1795005497"/>
                  </a:ext>
                </a:extLst>
              </a:tr>
              <a:tr h="370840">
                <a:tc>
                  <a:txBody>
                    <a:bodyPr/>
                    <a:lstStyle/>
                    <a:p>
                      <a:pPr algn="l" fontAlgn="b"/>
                      <a:r>
                        <a:rPr lang="en-US" sz="1600" b="1" i="0" u="none" strike="noStrike" dirty="0">
                          <a:solidFill>
                            <a:schemeClr val="tx1"/>
                          </a:solidFill>
                          <a:latin typeface="Arial" panose="020B0604020202020204" pitchFamily="34" charset="0"/>
                          <a:cs typeface="Arial" panose="020B0604020202020204" pitchFamily="34" charset="0"/>
                        </a:rPr>
                        <a:t>SOLID DIET</a:t>
                      </a:r>
                    </a:p>
                  </a:txBody>
                  <a:tcPr marL="9525" marR="9525" marT="9525" marB="0" anchor="b">
                    <a:solidFill>
                      <a:schemeClr val="bg1">
                        <a:lumMod val="95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600" b="1" i="0" u="none" strike="noStrike" dirty="0">
                          <a:solidFill>
                            <a:schemeClr val="tx1"/>
                          </a:solidFill>
                          <a:latin typeface="Arial" panose="020B0604020202020204" pitchFamily="34" charset="0"/>
                          <a:cs typeface="Arial" panose="020B0604020202020204" pitchFamily="34" charset="0"/>
                        </a:rPr>
                        <a:t>P&lt;0.001</a:t>
                      </a:r>
                    </a:p>
                  </a:txBody>
                  <a:tcPr marL="9525" marR="9525" marT="9525" marB="0" anchor="b">
                    <a:solidFill>
                      <a:schemeClr val="tx2">
                        <a:lumMod val="40000"/>
                        <a:lumOff val="60000"/>
                      </a:schemeClr>
                    </a:solidFill>
                  </a:tcPr>
                </a:tc>
                <a:extLst>
                  <a:ext uri="{0D108BD9-81ED-4DB2-BD59-A6C34878D82A}">
                    <a16:rowId xmlns:a16="http://schemas.microsoft.com/office/drawing/2014/main" val="3204164015"/>
                  </a:ext>
                </a:extLst>
              </a:tr>
              <a:tr h="37084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600" b="1" i="0" u="none" strike="noStrike" dirty="0">
                          <a:solidFill>
                            <a:schemeClr val="tx1"/>
                          </a:solidFill>
                          <a:latin typeface="Arial" panose="020B0604020202020204" pitchFamily="34" charset="0"/>
                          <a:cs typeface="Arial" panose="020B0604020202020204" pitchFamily="34" charset="0"/>
                        </a:rPr>
                        <a:t>FIRST FLATUS</a:t>
                      </a:r>
                    </a:p>
                  </a:txBody>
                  <a:tcPr marL="9525" marR="9525" marT="9525" marB="0" anchor="b">
                    <a:solidFill>
                      <a:schemeClr val="bg1">
                        <a:lumMod val="95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600" b="1" i="0" u="none" strike="noStrike" dirty="0">
                          <a:solidFill>
                            <a:schemeClr val="tx1"/>
                          </a:solidFill>
                          <a:latin typeface="Arial" panose="020B0604020202020204" pitchFamily="34" charset="0"/>
                          <a:cs typeface="Arial" panose="020B0604020202020204" pitchFamily="34" charset="0"/>
                        </a:rPr>
                        <a:t>P&lt;0.001</a:t>
                      </a:r>
                    </a:p>
                  </a:txBody>
                  <a:tcPr marL="9525" marR="9525" marT="9525" marB="0" anchor="b">
                    <a:solidFill>
                      <a:schemeClr val="tx2">
                        <a:lumMod val="40000"/>
                        <a:lumOff val="60000"/>
                      </a:schemeClr>
                    </a:solidFill>
                  </a:tcPr>
                </a:tc>
                <a:extLst>
                  <a:ext uri="{0D108BD9-81ED-4DB2-BD59-A6C34878D82A}">
                    <a16:rowId xmlns:a16="http://schemas.microsoft.com/office/drawing/2014/main" val="450601627"/>
                  </a:ext>
                </a:extLst>
              </a:tr>
              <a:tr h="370840">
                <a:tc>
                  <a:txBody>
                    <a:bodyPr/>
                    <a:lstStyle/>
                    <a:p>
                      <a:pPr algn="l" fontAlgn="b"/>
                      <a:r>
                        <a:rPr lang="en-US" sz="1600" b="1" i="0" u="none" strike="noStrike" dirty="0">
                          <a:solidFill>
                            <a:schemeClr val="tx1"/>
                          </a:solidFill>
                          <a:latin typeface="Arial" panose="020B0604020202020204" pitchFamily="34" charset="0"/>
                          <a:cs typeface="Arial" panose="020B0604020202020204" pitchFamily="34" charset="0"/>
                        </a:rPr>
                        <a:t>DRAIN REMOVAL</a:t>
                      </a:r>
                    </a:p>
                  </a:txBody>
                  <a:tcPr marL="9525" marR="9525" marT="9525" marB="0" anchor="b">
                    <a:solidFill>
                      <a:schemeClr val="bg1">
                        <a:lumMod val="95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600" b="1" i="0" u="none" strike="noStrike" dirty="0">
                          <a:solidFill>
                            <a:schemeClr val="tx1"/>
                          </a:solidFill>
                          <a:latin typeface="Arial" panose="020B0604020202020204" pitchFamily="34" charset="0"/>
                          <a:cs typeface="Arial" panose="020B0604020202020204" pitchFamily="34" charset="0"/>
                        </a:rPr>
                        <a:t>P&lt;0.001</a:t>
                      </a:r>
                    </a:p>
                  </a:txBody>
                  <a:tcPr marL="9525" marR="9525" marT="9525" marB="0" anchor="b">
                    <a:solidFill>
                      <a:schemeClr val="tx2">
                        <a:lumMod val="40000"/>
                        <a:lumOff val="60000"/>
                      </a:schemeClr>
                    </a:solidFill>
                  </a:tcPr>
                </a:tc>
                <a:extLst>
                  <a:ext uri="{0D108BD9-81ED-4DB2-BD59-A6C34878D82A}">
                    <a16:rowId xmlns:a16="http://schemas.microsoft.com/office/drawing/2014/main" val="2748154973"/>
                  </a:ext>
                </a:extLst>
              </a:tr>
              <a:tr h="370840">
                <a:tc>
                  <a:txBody>
                    <a:bodyPr/>
                    <a:lstStyle/>
                    <a:p>
                      <a:pPr algn="l" fontAlgn="b"/>
                      <a:r>
                        <a:rPr lang="en-US" sz="1600" b="1" i="0" u="none" strike="noStrike" dirty="0">
                          <a:solidFill>
                            <a:schemeClr val="tx1"/>
                          </a:solidFill>
                          <a:latin typeface="Arial" panose="020B0604020202020204" pitchFamily="34" charset="0"/>
                          <a:cs typeface="Arial" panose="020B0604020202020204" pitchFamily="34" charset="0"/>
                        </a:rPr>
                        <a:t>ANALGESIC USE</a:t>
                      </a:r>
                    </a:p>
                  </a:txBody>
                  <a:tcPr marL="9525" marR="9525" marT="9525" marB="0" anchor="b">
                    <a:solidFill>
                      <a:schemeClr val="bg1">
                        <a:lumMod val="95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600" b="1" i="0" u="none" strike="noStrike" dirty="0">
                          <a:solidFill>
                            <a:schemeClr val="tx1"/>
                          </a:solidFill>
                          <a:latin typeface="Arial" panose="020B0604020202020204" pitchFamily="34" charset="0"/>
                          <a:cs typeface="Arial" panose="020B0604020202020204" pitchFamily="34" charset="0"/>
                        </a:rPr>
                        <a:t>P&lt;0.001</a:t>
                      </a:r>
                    </a:p>
                  </a:txBody>
                  <a:tcPr marL="9525" marR="9525" marT="9525" marB="0" anchor="b">
                    <a:solidFill>
                      <a:schemeClr val="tx2">
                        <a:lumMod val="40000"/>
                        <a:lumOff val="60000"/>
                      </a:schemeClr>
                    </a:solidFill>
                  </a:tcPr>
                </a:tc>
                <a:extLst>
                  <a:ext uri="{0D108BD9-81ED-4DB2-BD59-A6C34878D82A}">
                    <a16:rowId xmlns:a16="http://schemas.microsoft.com/office/drawing/2014/main" val="142536008"/>
                  </a:ext>
                </a:extLst>
              </a:tr>
            </a:tbl>
          </a:graphicData>
        </a:graphic>
      </p:graphicFrame>
      <p:graphicFrame>
        <p:nvGraphicFramePr>
          <p:cNvPr id="24" name="Tabella 23"/>
          <p:cNvGraphicFramePr>
            <a:graphicFrameLocks noGrp="1"/>
          </p:cNvGraphicFramePr>
          <p:nvPr>
            <p:extLst>
              <p:ext uri="{D42A27DB-BD31-4B8C-83A1-F6EECF244321}">
                <p14:modId xmlns:p14="http://schemas.microsoft.com/office/powerpoint/2010/main" val="1525557703"/>
              </p:ext>
            </p:extLst>
          </p:nvPr>
        </p:nvGraphicFramePr>
        <p:xfrm>
          <a:off x="5436096" y="1635539"/>
          <a:ext cx="3672408" cy="2880320"/>
        </p:xfrm>
        <a:graphic>
          <a:graphicData uri="http://schemas.openxmlformats.org/drawingml/2006/table">
            <a:tbl>
              <a:tblPr firstRow="1" bandRow="1">
                <a:tableStyleId>{D7AC3CCA-C797-4891-BE02-D94E43425B78}</a:tableStyleId>
              </a:tblPr>
              <a:tblGrid>
                <a:gridCol w="1128126">
                  <a:extLst>
                    <a:ext uri="{9D8B030D-6E8A-4147-A177-3AD203B41FA5}">
                      <a16:colId xmlns:a16="http://schemas.microsoft.com/office/drawing/2014/main" val="1630909425"/>
                    </a:ext>
                  </a:extLst>
                </a:gridCol>
                <a:gridCol w="1392155">
                  <a:extLst>
                    <a:ext uri="{9D8B030D-6E8A-4147-A177-3AD203B41FA5}">
                      <a16:colId xmlns:a16="http://schemas.microsoft.com/office/drawing/2014/main" val="4163383640"/>
                    </a:ext>
                  </a:extLst>
                </a:gridCol>
                <a:gridCol w="1152127">
                  <a:extLst>
                    <a:ext uri="{9D8B030D-6E8A-4147-A177-3AD203B41FA5}">
                      <a16:colId xmlns:a16="http://schemas.microsoft.com/office/drawing/2014/main" val="152890937"/>
                    </a:ext>
                  </a:extLst>
                </a:gridCol>
              </a:tblGrid>
              <a:tr h="360040">
                <a:tc>
                  <a:txBody>
                    <a:bodyPr/>
                    <a:lstStyle/>
                    <a:p>
                      <a:pPr algn="ctr"/>
                      <a:r>
                        <a:rPr lang="it-IT" sz="1200" dirty="0">
                          <a:latin typeface="Arial" panose="020B0604020202020204" pitchFamily="34" charset="0"/>
                          <a:cs typeface="Arial" panose="020B0604020202020204" pitchFamily="34" charset="0"/>
                        </a:rPr>
                        <a:t>ROBOTIC</a:t>
                      </a:r>
                    </a:p>
                  </a:txBody>
                  <a:tcPr anchor="ctr">
                    <a:solidFill>
                      <a:schemeClr val="bg1">
                        <a:lumMod val="95000"/>
                      </a:schemeClr>
                    </a:solidFill>
                  </a:tcPr>
                </a:tc>
                <a:tc>
                  <a:txBody>
                    <a:bodyPr/>
                    <a:lstStyle/>
                    <a:p>
                      <a:pPr algn="ctr"/>
                      <a:r>
                        <a:rPr lang="it-IT" sz="1200" dirty="0">
                          <a:latin typeface="Arial" panose="020B0604020202020204" pitchFamily="34" charset="0"/>
                          <a:cs typeface="Arial" panose="020B0604020202020204" pitchFamily="34" charset="0"/>
                        </a:rPr>
                        <a:t>LAPAROSCOPY</a:t>
                      </a:r>
                    </a:p>
                  </a:txBody>
                  <a:tcPr anchor="ctr">
                    <a:solidFill>
                      <a:schemeClr val="bg1">
                        <a:lumMod val="95000"/>
                      </a:schemeClr>
                    </a:solidFill>
                  </a:tcPr>
                </a:tc>
                <a:tc>
                  <a:txBody>
                    <a:bodyPr/>
                    <a:lstStyle/>
                    <a:p>
                      <a:pPr algn="ctr"/>
                      <a:r>
                        <a:rPr lang="it-IT" sz="1200" dirty="0">
                          <a:latin typeface="Arial" panose="020B0604020202020204" pitchFamily="34" charset="0"/>
                          <a:cs typeface="Arial" panose="020B0604020202020204" pitchFamily="34" charset="0"/>
                        </a:rPr>
                        <a:t>OPEN</a:t>
                      </a:r>
                    </a:p>
                  </a:txBody>
                  <a:tcPr anchor="ctr">
                    <a:solidFill>
                      <a:schemeClr val="bg1">
                        <a:lumMod val="95000"/>
                      </a:schemeClr>
                    </a:solidFill>
                  </a:tcPr>
                </a:tc>
                <a:extLst>
                  <a:ext uri="{0D108BD9-81ED-4DB2-BD59-A6C34878D82A}">
                    <a16:rowId xmlns:a16="http://schemas.microsoft.com/office/drawing/2014/main" val="2318431091"/>
                  </a:ext>
                </a:extLst>
              </a:tr>
              <a:tr h="360040">
                <a:tc>
                  <a:txBody>
                    <a:bodyPr/>
                    <a:lstStyle/>
                    <a:p>
                      <a:pPr marL="0" algn="ctr" defTabSz="914400" rtl="0" eaLnBrk="1" fontAlgn="ctr" latinLnBrk="0" hangingPunct="1">
                        <a:lnSpc>
                          <a:spcPct val="107000"/>
                        </a:lnSpc>
                        <a:spcAft>
                          <a:spcPts val="0"/>
                        </a:spcAft>
                      </a:pPr>
                      <a:r>
                        <a:rPr lang="it-IT" altLang="zh-CN" sz="1200" b="1" kern="1200" dirty="0">
                          <a:solidFill>
                            <a:srgbClr val="000000"/>
                          </a:solidFill>
                          <a:effectLst/>
                          <a:latin typeface="Arial" panose="020B0604020202020204" pitchFamily="34" charset="0"/>
                          <a:ea typeface="Book Antiqua" panose="02040602050305030304" pitchFamily="18" charset="0"/>
                          <a:cs typeface="Arial" panose="020B0604020202020204" pitchFamily="34" charset="0"/>
                        </a:rPr>
                        <a:t>8.85 </a:t>
                      </a:r>
                      <a:r>
                        <a:rPr lang="it-IT" altLang="zh-CN" sz="1200" b="0" kern="1200" dirty="0">
                          <a:solidFill>
                            <a:srgbClr val="000000"/>
                          </a:solidFill>
                          <a:effectLst/>
                          <a:latin typeface="Arial" panose="020B0604020202020204" pitchFamily="34" charset="0"/>
                          <a:ea typeface="Book Antiqua" panose="02040602050305030304" pitchFamily="18" charset="0"/>
                          <a:cs typeface="Arial" panose="020B0604020202020204" pitchFamily="34" charset="0"/>
                        </a:rPr>
                        <a:t>± 5.82</a:t>
                      </a:r>
                      <a:endParaRPr lang="it-IT" sz="1200" b="0" kern="1200" dirty="0">
                        <a:solidFill>
                          <a:srgbClr val="000000"/>
                        </a:solidFill>
                        <a:effectLst/>
                        <a:latin typeface="Arial" panose="020B0604020202020204" pitchFamily="34" charset="0"/>
                        <a:ea typeface="SimSun" panose="02010600030101010101" pitchFamily="2" charset="-122"/>
                        <a:cs typeface="Arial" panose="020B0604020202020204" pitchFamily="34" charset="0"/>
                      </a:endParaRPr>
                    </a:p>
                  </a:txBody>
                  <a:tcPr marL="17780" marR="17780" marT="17780" marB="17780" anchor="ctr">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lnSpc>
                          <a:spcPct val="107000"/>
                        </a:lnSpc>
                        <a:spcAft>
                          <a:spcPts val="0"/>
                        </a:spcAft>
                      </a:pPr>
                      <a:r>
                        <a:rPr lang="it-IT" altLang="zh-CN" sz="1200" b="1" kern="1200" dirty="0">
                          <a:solidFill>
                            <a:srgbClr val="000000"/>
                          </a:solidFill>
                          <a:effectLst/>
                          <a:latin typeface="Arial" panose="020B0604020202020204" pitchFamily="34" charset="0"/>
                          <a:ea typeface="Book Antiqua" panose="02040602050305030304" pitchFamily="18" charset="0"/>
                          <a:cs typeface="Arial" panose="020B0604020202020204" pitchFamily="34" charset="0"/>
                        </a:rPr>
                        <a:t>9.07 </a:t>
                      </a:r>
                      <a:r>
                        <a:rPr lang="it-IT" altLang="zh-CN" sz="1200" b="0" kern="1200" dirty="0">
                          <a:solidFill>
                            <a:srgbClr val="000000"/>
                          </a:solidFill>
                          <a:effectLst/>
                          <a:latin typeface="Arial" panose="020B0604020202020204" pitchFamily="34" charset="0"/>
                          <a:ea typeface="Book Antiqua" panose="02040602050305030304" pitchFamily="18" charset="0"/>
                          <a:cs typeface="Arial" panose="020B0604020202020204" pitchFamily="34" charset="0"/>
                        </a:rPr>
                        <a:t>± 9.16</a:t>
                      </a:r>
                      <a:endParaRPr lang="it-IT" sz="1200" b="0" kern="1200" dirty="0">
                        <a:solidFill>
                          <a:srgbClr val="000000"/>
                        </a:solidFill>
                        <a:effectLst/>
                        <a:latin typeface="Arial" panose="020B0604020202020204" pitchFamily="34" charset="0"/>
                        <a:ea typeface="SimSun" panose="02010600030101010101" pitchFamily="2" charset="-122"/>
                        <a:cs typeface="Arial" panose="020B0604020202020204" pitchFamily="34" charset="0"/>
                      </a:endParaRPr>
                    </a:p>
                  </a:txBody>
                  <a:tcPr marL="17780" marR="17780" marT="17780" marB="17780" anchor="ctr">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lnSpc>
                          <a:spcPct val="107000"/>
                        </a:lnSpc>
                        <a:spcAft>
                          <a:spcPts val="0"/>
                        </a:spcAft>
                      </a:pPr>
                      <a:r>
                        <a:rPr lang="it-IT" altLang="zh-CN" sz="1200" b="1" kern="1200" dirty="0">
                          <a:solidFill>
                            <a:srgbClr val="000000"/>
                          </a:solidFill>
                          <a:effectLst/>
                          <a:latin typeface="Arial" panose="020B0604020202020204" pitchFamily="34" charset="0"/>
                          <a:ea typeface="Book Antiqua" panose="02040602050305030304" pitchFamily="18" charset="0"/>
                          <a:cs typeface="Arial" panose="020B0604020202020204" pitchFamily="34" charset="0"/>
                        </a:rPr>
                        <a:t>12.68 </a:t>
                      </a:r>
                      <a:r>
                        <a:rPr lang="it-IT" altLang="zh-CN" sz="1200" b="0" kern="1200" dirty="0">
                          <a:solidFill>
                            <a:srgbClr val="000000"/>
                          </a:solidFill>
                          <a:effectLst/>
                          <a:latin typeface="Arial" panose="020B0604020202020204" pitchFamily="34" charset="0"/>
                          <a:ea typeface="Book Antiqua" panose="02040602050305030304" pitchFamily="18" charset="0"/>
                          <a:cs typeface="Arial" panose="020B0604020202020204" pitchFamily="34" charset="0"/>
                        </a:rPr>
                        <a:t>± 5.88</a:t>
                      </a:r>
                      <a:endParaRPr lang="it-IT" sz="1200" b="0" kern="1200" dirty="0">
                        <a:solidFill>
                          <a:srgbClr val="000000"/>
                        </a:solidFill>
                        <a:effectLst/>
                        <a:latin typeface="Arial" panose="020B0604020202020204" pitchFamily="34" charset="0"/>
                        <a:ea typeface="SimSun" panose="02010600030101010101" pitchFamily="2" charset="-122"/>
                        <a:cs typeface="Arial" panose="020B0604020202020204" pitchFamily="34" charset="0"/>
                      </a:endParaRPr>
                    </a:p>
                  </a:txBody>
                  <a:tcPr marL="17780" marR="17780" marT="17780" marB="17780"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93106389"/>
                  </a:ext>
                </a:extLst>
              </a:tr>
              <a:tr h="360040">
                <a:tc>
                  <a:txBody>
                    <a:bodyPr/>
                    <a:lstStyle/>
                    <a:p>
                      <a:pPr marL="0" algn="ctr" defTabSz="914400" rtl="0" eaLnBrk="1" fontAlgn="ctr" latinLnBrk="0" hangingPunct="1">
                        <a:lnSpc>
                          <a:spcPct val="107000"/>
                        </a:lnSpc>
                        <a:spcAft>
                          <a:spcPts val="0"/>
                        </a:spcAft>
                      </a:pPr>
                      <a:r>
                        <a:rPr lang="it-IT" altLang="zh-CN" sz="1200" b="1" kern="1200" dirty="0">
                          <a:solidFill>
                            <a:srgbClr val="000000"/>
                          </a:solidFill>
                          <a:effectLst/>
                          <a:latin typeface="Arial" panose="020B0604020202020204" pitchFamily="34" charset="0"/>
                          <a:ea typeface="Book Antiqua" panose="02040602050305030304" pitchFamily="18" charset="0"/>
                          <a:cs typeface="Arial" panose="020B0604020202020204" pitchFamily="34" charset="0"/>
                        </a:rPr>
                        <a:t>1.42 </a:t>
                      </a:r>
                      <a:r>
                        <a:rPr lang="it-IT" altLang="zh-CN" sz="1200" b="0" kern="1200" dirty="0">
                          <a:solidFill>
                            <a:srgbClr val="000000"/>
                          </a:solidFill>
                          <a:effectLst/>
                          <a:latin typeface="Arial" panose="020B0604020202020204" pitchFamily="34" charset="0"/>
                          <a:ea typeface="Book Antiqua" panose="02040602050305030304" pitchFamily="18" charset="0"/>
                          <a:cs typeface="Arial" panose="020B0604020202020204" pitchFamily="34" charset="0"/>
                        </a:rPr>
                        <a:t>± 1.27</a:t>
                      </a:r>
                      <a:endParaRPr lang="it-IT" sz="1200" b="0" kern="1200" dirty="0">
                        <a:solidFill>
                          <a:srgbClr val="000000"/>
                        </a:solidFill>
                        <a:effectLst/>
                        <a:latin typeface="Arial" panose="020B0604020202020204" pitchFamily="34" charset="0"/>
                        <a:ea typeface="SimSun" panose="02010600030101010101" pitchFamily="2" charset="-122"/>
                        <a:cs typeface="Arial" panose="020B0604020202020204" pitchFamily="34" charset="0"/>
                      </a:endParaRPr>
                    </a:p>
                  </a:txBody>
                  <a:tcPr marL="17780" marR="17780"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lnSpc>
                          <a:spcPct val="107000"/>
                        </a:lnSpc>
                        <a:spcAft>
                          <a:spcPts val="0"/>
                        </a:spcAft>
                      </a:pPr>
                      <a:r>
                        <a:rPr lang="it-IT" altLang="zh-CN" sz="1200" b="1" kern="1200" dirty="0">
                          <a:solidFill>
                            <a:srgbClr val="000000"/>
                          </a:solidFill>
                          <a:effectLst/>
                          <a:latin typeface="Arial" panose="020B0604020202020204" pitchFamily="34" charset="0"/>
                          <a:ea typeface="Book Antiqua" panose="02040602050305030304" pitchFamily="18" charset="0"/>
                          <a:cs typeface="Arial" panose="020B0604020202020204" pitchFamily="34" charset="0"/>
                        </a:rPr>
                        <a:t>2.70 </a:t>
                      </a:r>
                      <a:r>
                        <a:rPr lang="it-IT" altLang="zh-CN" sz="1200" b="0" kern="1200" dirty="0">
                          <a:solidFill>
                            <a:srgbClr val="000000"/>
                          </a:solidFill>
                          <a:effectLst/>
                          <a:latin typeface="Arial" panose="020B0604020202020204" pitchFamily="34" charset="0"/>
                          <a:ea typeface="Book Antiqua" panose="02040602050305030304" pitchFamily="18" charset="0"/>
                          <a:cs typeface="Arial" panose="020B0604020202020204" pitchFamily="34" charset="0"/>
                        </a:rPr>
                        <a:t>± 1.51</a:t>
                      </a:r>
                      <a:endParaRPr lang="it-IT" sz="1200" b="0" kern="1200" dirty="0">
                        <a:solidFill>
                          <a:srgbClr val="000000"/>
                        </a:solidFill>
                        <a:effectLst/>
                        <a:latin typeface="Arial" panose="020B0604020202020204" pitchFamily="34" charset="0"/>
                        <a:ea typeface="SimSun" panose="02010600030101010101" pitchFamily="2" charset="-122"/>
                        <a:cs typeface="Arial" panose="020B0604020202020204" pitchFamily="34" charset="0"/>
                      </a:endParaRPr>
                    </a:p>
                  </a:txBody>
                  <a:tcPr marL="17780" marR="17780"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lnSpc>
                          <a:spcPct val="107000"/>
                        </a:lnSpc>
                        <a:spcAft>
                          <a:spcPts val="0"/>
                        </a:spcAft>
                      </a:pPr>
                      <a:r>
                        <a:rPr lang="it-IT" altLang="zh-CN" sz="1200" b="1" kern="1200" dirty="0">
                          <a:solidFill>
                            <a:srgbClr val="000000"/>
                          </a:solidFill>
                          <a:effectLst/>
                          <a:latin typeface="Arial" panose="020B0604020202020204" pitchFamily="34" charset="0"/>
                          <a:ea typeface="Book Antiqua" panose="02040602050305030304" pitchFamily="18" charset="0"/>
                          <a:cs typeface="Arial" panose="020B0604020202020204" pitchFamily="34" charset="0"/>
                        </a:rPr>
                        <a:t>2.36 </a:t>
                      </a:r>
                      <a:r>
                        <a:rPr lang="it-IT" altLang="zh-CN" sz="1200" b="0" kern="1200" dirty="0">
                          <a:solidFill>
                            <a:srgbClr val="000000"/>
                          </a:solidFill>
                          <a:effectLst/>
                          <a:latin typeface="Arial" panose="020B0604020202020204" pitchFamily="34" charset="0"/>
                          <a:ea typeface="Book Antiqua" panose="02040602050305030304" pitchFamily="18" charset="0"/>
                          <a:cs typeface="Arial" panose="020B0604020202020204" pitchFamily="34" charset="0"/>
                        </a:rPr>
                        <a:t>± 1.34</a:t>
                      </a:r>
                      <a:endParaRPr lang="it-IT" sz="1200" b="0" kern="1200" dirty="0">
                        <a:solidFill>
                          <a:srgbClr val="000000"/>
                        </a:solidFill>
                        <a:effectLst/>
                        <a:latin typeface="Arial" panose="020B0604020202020204" pitchFamily="34" charset="0"/>
                        <a:ea typeface="SimSun" panose="02010600030101010101" pitchFamily="2" charset="-122"/>
                        <a:cs typeface="Arial" panose="020B0604020202020204" pitchFamily="34" charset="0"/>
                      </a:endParaRPr>
                    </a:p>
                  </a:txBody>
                  <a:tcPr marL="17780" marR="17780"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16228734"/>
                  </a:ext>
                </a:extLst>
              </a:tr>
              <a:tr h="360040">
                <a:tc>
                  <a:txBody>
                    <a:bodyPr/>
                    <a:lstStyle/>
                    <a:p>
                      <a:pPr marL="0" algn="ctr" defTabSz="914400" rtl="0" eaLnBrk="1" fontAlgn="ctr" latinLnBrk="0" hangingPunct="1">
                        <a:lnSpc>
                          <a:spcPct val="107000"/>
                        </a:lnSpc>
                        <a:spcAft>
                          <a:spcPts val="0"/>
                        </a:spcAft>
                      </a:pPr>
                      <a:r>
                        <a:rPr lang="it-IT" altLang="zh-CN" sz="1200" b="1" kern="1200" dirty="0">
                          <a:solidFill>
                            <a:srgbClr val="000000"/>
                          </a:solidFill>
                          <a:effectLst/>
                          <a:latin typeface="Arial" panose="020B0604020202020204" pitchFamily="34" charset="0"/>
                          <a:ea typeface="Book Antiqua" panose="02040602050305030304" pitchFamily="18" charset="0"/>
                          <a:cs typeface="Arial" panose="020B0604020202020204" pitchFamily="34" charset="0"/>
                        </a:rPr>
                        <a:t>3.21 </a:t>
                      </a:r>
                      <a:r>
                        <a:rPr lang="it-IT" altLang="zh-CN" sz="1200" b="0" kern="1200" dirty="0">
                          <a:solidFill>
                            <a:srgbClr val="000000"/>
                          </a:solidFill>
                          <a:effectLst/>
                          <a:latin typeface="Arial" panose="020B0604020202020204" pitchFamily="34" charset="0"/>
                          <a:ea typeface="Book Antiqua" panose="02040602050305030304" pitchFamily="18" charset="0"/>
                          <a:cs typeface="Arial" panose="020B0604020202020204" pitchFamily="34" charset="0"/>
                        </a:rPr>
                        <a:t>± 2.49</a:t>
                      </a:r>
                      <a:endParaRPr lang="it-IT" sz="1200" b="0" kern="1200" dirty="0">
                        <a:solidFill>
                          <a:srgbClr val="000000"/>
                        </a:solidFill>
                        <a:effectLst/>
                        <a:latin typeface="Arial" panose="020B0604020202020204" pitchFamily="34" charset="0"/>
                        <a:ea typeface="SimSun" panose="02010600030101010101" pitchFamily="2" charset="-122"/>
                        <a:cs typeface="Arial" panose="020B0604020202020204" pitchFamily="34" charset="0"/>
                      </a:endParaRPr>
                    </a:p>
                  </a:txBody>
                  <a:tcPr marL="17780" marR="17780" marT="17780" marB="1778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lnSpc>
                          <a:spcPct val="107000"/>
                        </a:lnSpc>
                        <a:spcAft>
                          <a:spcPts val="0"/>
                        </a:spcAft>
                      </a:pPr>
                      <a:r>
                        <a:rPr lang="it-IT" altLang="zh-CN" sz="1200" b="1" kern="1200" dirty="0">
                          <a:solidFill>
                            <a:srgbClr val="000000"/>
                          </a:solidFill>
                          <a:effectLst/>
                          <a:latin typeface="Arial" panose="020B0604020202020204" pitchFamily="34" charset="0"/>
                          <a:ea typeface="Book Antiqua" panose="02040602050305030304" pitchFamily="18" charset="0"/>
                          <a:cs typeface="Arial" panose="020B0604020202020204" pitchFamily="34" charset="0"/>
                        </a:rPr>
                        <a:t>4.12 </a:t>
                      </a:r>
                      <a:r>
                        <a:rPr lang="it-IT" altLang="zh-CN" sz="1200" b="0" kern="1200" dirty="0">
                          <a:solidFill>
                            <a:srgbClr val="000000"/>
                          </a:solidFill>
                          <a:effectLst/>
                          <a:latin typeface="Arial" panose="020B0604020202020204" pitchFamily="34" charset="0"/>
                          <a:ea typeface="Book Antiqua" panose="02040602050305030304" pitchFamily="18" charset="0"/>
                          <a:cs typeface="Arial" panose="020B0604020202020204" pitchFamily="34" charset="0"/>
                        </a:rPr>
                        <a:t>± 3.37</a:t>
                      </a:r>
                      <a:endParaRPr lang="it-IT" sz="1200" b="0" kern="1200" dirty="0">
                        <a:solidFill>
                          <a:srgbClr val="000000"/>
                        </a:solidFill>
                        <a:effectLst/>
                        <a:latin typeface="Arial" panose="020B0604020202020204" pitchFamily="34" charset="0"/>
                        <a:ea typeface="SimSun" panose="02010600030101010101" pitchFamily="2" charset="-122"/>
                        <a:cs typeface="Arial" panose="020B0604020202020204" pitchFamily="34" charset="0"/>
                      </a:endParaRPr>
                    </a:p>
                  </a:txBody>
                  <a:tcPr marL="17780" marR="17780" marT="17780" marB="1778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lnSpc>
                          <a:spcPct val="107000"/>
                        </a:lnSpc>
                        <a:spcAft>
                          <a:spcPts val="0"/>
                        </a:spcAft>
                      </a:pPr>
                      <a:r>
                        <a:rPr lang="it-IT" altLang="zh-CN" sz="1200" b="1" kern="1200" dirty="0">
                          <a:solidFill>
                            <a:srgbClr val="000000"/>
                          </a:solidFill>
                          <a:effectLst/>
                          <a:latin typeface="Arial" panose="020B0604020202020204" pitchFamily="34" charset="0"/>
                          <a:ea typeface="Book Antiqua" panose="02040602050305030304" pitchFamily="18" charset="0"/>
                          <a:cs typeface="Arial" panose="020B0604020202020204" pitchFamily="34" charset="0"/>
                        </a:rPr>
                        <a:t>5.79 </a:t>
                      </a:r>
                      <a:r>
                        <a:rPr lang="it-IT" altLang="zh-CN" sz="1200" b="0" kern="1200" dirty="0">
                          <a:solidFill>
                            <a:srgbClr val="000000"/>
                          </a:solidFill>
                          <a:effectLst/>
                          <a:latin typeface="Arial" panose="020B0604020202020204" pitchFamily="34" charset="0"/>
                          <a:ea typeface="Book Antiqua" panose="02040602050305030304" pitchFamily="18" charset="0"/>
                          <a:cs typeface="Arial" panose="020B0604020202020204" pitchFamily="34" charset="0"/>
                        </a:rPr>
                        <a:t>± 3.30</a:t>
                      </a:r>
                      <a:endParaRPr lang="it-IT" sz="1200" b="0" kern="1200" dirty="0">
                        <a:solidFill>
                          <a:srgbClr val="000000"/>
                        </a:solidFill>
                        <a:effectLst/>
                        <a:latin typeface="Arial" panose="020B0604020202020204" pitchFamily="34" charset="0"/>
                        <a:ea typeface="SimSun" panose="02010600030101010101" pitchFamily="2" charset="-122"/>
                        <a:cs typeface="Arial" panose="020B0604020202020204" pitchFamily="34" charset="0"/>
                      </a:endParaRPr>
                    </a:p>
                  </a:txBody>
                  <a:tcPr marL="17780" marR="17780" marT="17780" marB="1778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38484752"/>
                  </a:ext>
                </a:extLst>
              </a:tr>
              <a:tr h="360040">
                <a:tc>
                  <a:txBody>
                    <a:bodyPr/>
                    <a:lstStyle/>
                    <a:p>
                      <a:pPr marL="0" algn="ctr" defTabSz="914400" rtl="0" eaLnBrk="1" fontAlgn="ctr" latinLnBrk="0" hangingPunct="1">
                        <a:lnSpc>
                          <a:spcPct val="107000"/>
                        </a:lnSpc>
                        <a:spcAft>
                          <a:spcPts val="0"/>
                        </a:spcAft>
                      </a:pPr>
                      <a:r>
                        <a:rPr lang="it-IT" altLang="zh-CN" sz="1200" b="1" kern="1200" dirty="0">
                          <a:solidFill>
                            <a:srgbClr val="000000"/>
                          </a:solidFill>
                          <a:effectLst/>
                          <a:latin typeface="Arial" panose="020B0604020202020204" pitchFamily="34" charset="0"/>
                          <a:ea typeface="Book Antiqua" panose="02040602050305030304" pitchFamily="18" charset="0"/>
                          <a:cs typeface="Arial" panose="020B0604020202020204" pitchFamily="34" charset="0"/>
                        </a:rPr>
                        <a:t>4.23 </a:t>
                      </a:r>
                      <a:r>
                        <a:rPr lang="it-IT" altLang="zh-CN" sz="1200" b="0" kern="1200" dirty="0">
                          <a:solidFill>
                            <a:srgbClr val="000000"/>
                          </a:solidFill>
                          <a:effectLst/>
                          <a:latin typeface="Arial" panose="020B0604020202020204" pitchFamily="34" charset="0"/>
                          <a:ea typeface="Book Antiqua" panose="02040602050305030304" pitchFamily="18" charset="0"/>
                          <a:cs typeface="Arial" panose="020B0604020202020204" pitchFamily="34" charset="0"/>
                        </a:rPr>
                        <a:t>± 3.79</a:t>
                      </a:r>
                      <a:endParaRPr lang="it-IT" sz="1200" b="0" kern="1200" dirty="0">
                        <a:solidFill>
                          <a:srgbClr val="000000"/>
                        </a:solidFill>
                        <a:effectLst/>
                        <a:latin typeface="Arial" panose="020B0604020202020204" pitchFamily="34" charset="0"/>
                        <a:ea typeface="SimSun" panose="02010600030101010101" pitchFamily="2" charset="-122"/>
                        <a:cs typeface="Arial" panose="020B0604020202020204" pitchFamily="34" charset="0"/>
                      </a:endParaRPr>
                    </a:p>
                  </a:txBody>
                  <a:tcPr marL="17780" marR="17780" marT="17780" marB="1778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lnSpc>
                          <a:spcPct val="107000"/>
                        </a:lnSpc>
                        <a:spcAft>
                          <a:spcPts val="0"/>
                        </a:spcAft>
                      </a:pPr>
                      <a:r>
                        <a:rPr lang="it-IT" altLang="zh-CN" sz="1200" b="1" kern="1200" dirty="0">
                          <a:solidFill>
                            <a:srgbClr val="000000"/>
                          </a:solidFill>
                          <a:effectLst/>
                          <a:latin typeface="Arial" panose="020B0604020202020204" pitchFamily="34" charset="0"/>
                          <a:ea typeface="Book Antiqua" panose="02040602050305030304" pitchFamily="18" charset="0"/>
                          <a:cs typeface="Arial" panose="020B0604020202020204" pitchFamily="34" charset="0"/>
                        </a:rPr>
                        <a:t>5.73 </a:t>
                      </a:r>
                      <a:r>
                        <a:rPr lang="it-IT" altLang="zh-CN" sz="1200" b="0" kern="1200" dirty="0">
                          <a:solidFill>
                            <a:srgbClr val="000000"/>
                          </a:solidFill>
                          <a:effectLst/>
                          <a:latin typeface="Arial" panose="020B0604020202020204" pitchFamily="34" charset="0"/>
                          <a:ea typeface="Book Antiqua" panose="02040602050305030304" pitchFamily="18" charset="0"/>
                          <a:cs typeface="Arial" panose="020B0604020202020204" pitchFamily="34" charset="0"/>
                        </a:rPr>
                        <a:t>± 7.00</a:t>
                      </a:r>
                      <a:endParaRPr lang="it-IT" sz="1200" b="0" kern="1200" dirty="0">
                        <a:solidFill>
                          <a:srgbClr val="000000"/>
                        </a:solidFill>
                        <a:effectLst/>
                        <a:latin typeface="Arial" panose="020B0604020202020204" pitchFamily="34" charset="0"/>
                        <a:ea typeface="SimSun" panose="02010600030101010101" pitchFamily="2" charset="-122"/>
                        <a:cs typeface="Arial" panose="020B0604020202020204" pitchFamily="34" charset="0"/>
                      </a:endParaRPr>
                    </a:p>
                  </a:txBody>
                  <a:tcPr marL="17780" marR="17780" marT="17780" marB="1778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lnSpc>
                          <a:spcPct val="107000"/>
                        </a:lnSpc>
                        <a:spcAft>
                          <a:spcPts val="0"/>
                        </a:spcAft>
                      </a:pPr>
                      <a:r>
                        <a:rPr lang="it-IT" altLang="zh-CN" sz="1200" b="1" kern="1200" dirty="0">
                          <a:solidFill>
                            <a:srgbClr val="000000"/>
                          </a:solidFill>
                          <a:effectLst/>
                          <a:latin typeface="Arial" panose="020B0604020202020204" pitchFamily="34" charset="0"/>
                          <a:ea typeface="Book Antiqua" panose="02040602050305030304" pitchFamily="18" charset="0"/>
                          <a:cs typeface="Arial" panose="020B0604020202020204" pitchFamily="34" charset="0"/>
                        </a:rPr>
                        <a:t>8.36 </a:t>
                      </a:r>
                      <a:r>
                        <a:rPr lang="it-IT" altLang="zh-CN" sz="1200" b="0" kern="1200" dirty="0">
                          <a:solidFill>
                            <a:srgbClr val="000000"/>
                          </a:solidFill>
                          <a:effectLst/>
                          <a:latin typeface="Arial" panose="020B0604020202020204" pitchFamily="34" charset="0"/>
                          <a:ea typeface="Book Antiqua" panose="02040602050305030304" pitchFamily="18" charset="0"/>
                          <a:cs typeface="Arial" panose="020B0604020202020204" pitchFamily="34" charset="0"/>
                        </a:rPr>
                        <a:t>± 5.45</a:t>
                      </a:r>
                      <a:endParaRPr lang="it-IT" sz="1200" b="0" kern="1200" dirty="0">
                        <a:solidFill>
                          <a:srgbClr val="000000"/>
                        </a:solidFill>
                        <a:effectLst/>
                        <a:latin typeface="Arial" panose="020B0604020202020204" pitchFamily="34" charset="0"/>
                        <a:ea typeface="SimSun" panose="02010600030101010101" pitchFamily="2" charset="-122"/>
                        <a:cs typeface="Arial" panose="020B0604020202020204" pitchFamily="34" charset="0"/>
                      </a:endParaRPr>
                    </a:p>
                  </a:txBody>
                  <a:tcPr marL="17780" marR="17780" marT="17780" marB="1778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24006700"/>
                  </a:ext>
                </a:extLst>
              </a:tr>
              <a:tr h="360040">
                <a:tc>
                  <a:txBody>
                    <a:bodyPr/>
                    <a:lstStyle/>
                    <a:p>
                      <a:pPr marL="0" algn="ctr" defTabSz="914400" rtl="0" eaLnBrk="1" fontAlgn="ctr" latinLnBrk="0" hangingPunct="1">
                        <a:lnSpc>
                          <a:spcPct val="107000"/>
                        </a:lnSpc>
                        <a:spcAft>
                          <a:spcPts val="0"/>
                        </a:spcAft>
                      </a:pPr>
                      <a:r>
                        <a:rPr lang="it-IT" sz="1200" b="1" kern="1200" dirty="0">
                          <a:solidFill>
                            <a:srgbClr val="000000"/>
                          </a:solidFill>
                          <a:effectLst/>
                          <a:latin typeface="Arial" panose="020B0604020202020204" pitchFamily="34" charset="0"/>
                          <a:ea typeface="SimSun" panose="02010600030101010101" pitchFamily="2" charset="-122"/>
                          <a:cs typeface="Arial" panose="020B0604020202020204" pitchFamily="34" charset="0"/>
                        </a:rPr>
                        <a:t>3.23</a:t>
                      </a:r>
                      <a:r>
                        <a:rPr lang="it-IT" sz="1200" b="0" kern="1200" dirty="0">
                          <a:solidFill>
                            <a:srgbClr val="000000"/>
                          </a:solidFill>
                          <a:effectLst/>
                          <a:latin typeface="Arial" panose="020B0604020202020204" pitchFamily="34" charset="0"/>
                          <a:ea typeface="SimSun" panose="02010600030101010101" pitchFamily="2" charset="-122"/>
                          <a:cs typeface="Arial" panose="020B0604020202020204" pitchFamily="34" charset="0"/>
                        </a:rPr>
                        <a:t> </a:t>
                      </a:r>
                      <a:r>
                        <a:rPr lang="it-IT" altLang="zh-CN" sz="1200" b="0" kern="1200" dirty="0">
                          <a:solidFill>
                            <a:srgbClr val="000000"/>
                          </a:solidFill>
                          <a:effectLst/>
                          <a:latin typeface="Arial" panose="020B0604020202020204" pitchFamily="34" charset="0"/>
                          <a:ea typeface="Book Antiqua" panose="02040602050305030304" pitchFamily="18" charset="0"/>
                          <a:cs typeface="Arial" panose="020B0604020202020204" pitchFamily="34" charset="0"/>
                        </a:rPr>
                        <a:t>±</a:t>
                      </a:r>
                      <a:r>
                        <a:rPr lang="it-IT" sz="1200" b="0" kern="1200" dirty="0">
                          <a:solidFill>
                            <a:srgbClr val="000000"/>
                          </a:solidFill>
                          <a:effectLst/>
                          <a:latin typeface="Arial" panose="020B0604020202020204" pitchFamily="34" charset="0"/>
                          <a:ea typeface="SimSun" panose="02010600030101010101" pitchFamily="2" charset="-122"/>
                          <a:cs typeface="Arial" panose="020B0604020202020204" pitchFamily="34" charset="0"/>
                        </a:rPr>
                        <a:t> 1.33</a:t>
                      </a:r>
                    </a:p>
                  </a:txBody>
                  <a:tcPr marL="17780" marR="17780" marT="17780" marB="1778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lnSpc>
                          <a:spcPct val="107000"/>
                        </a:lnSpc>
                        <a:spcAft>
                          <a:spcPts val="0"/>
                        </a:spcAft>
                      </a:pPr>
                      <a:r>
                        <a:rPr lang="it-IT" sz="1200" b="1" kern="1200" dirty="0">
                          <a:solidFill>
                            <a:srgbClr val="000000"/>
                          </a:solidFill>
                          <a:effectLst/>
                          <a:latin typeface="Arial" panose="020B0604020202020204" pitchFamily="34" charset="0"/>
                          <a:ea typeface="SimSun" panose="02010600030101010101" pitchFamily="2" charset="-122"/>
                          <a:cs typeface="Arial" panose="020B0604020202020204" pitchFamily="34" charset="0"/>
                        </a:rPr>
                        <a:t>3.75 </a:t>
                      </a:r>
                      <a:r>
                        <a:rPr lang="it-IT" altLang="zh-CN" sz="1200" b="0" kern="1200" dirty="0">
                          <a:solidFill>
                            <a:srgbClr val="000000"/>
                          </a:solidFill>
                          <a:effectLst/>
                          <a:latin typeface="Arial" panose="020B0604020202020204" pitchFamily="34" charset="0"/>
                          <a:ea typeface="Book Antiqua" panose="02040602050305030304" pitchFamily="18" charset="0"/>
                          <a:cs typeface="Arial" panose="020B0604020202020204" pitchFamily="34" charset="0"/>
                        </a:rPr>
                        <a:t>±</a:t>
                      </a:r>
                      <a:r>
                        <a:rPr lang="it-IT" sz="1200" b="0" kern="1200" dirty="0">
                          <a:solidFill>
                            <a:srgbClr val="000000"/>
                          </a:solidFill>
                          <a:effectLst/>
                          <a:latin typeface="Arial" panose="020B0604020202020204" pitchFamily="34" charset="0"/>
                          <a:ea typeface="SimSun" panose="02010600030101010101" pitchFamily="2" charset="-122"/>
                          <a:cs typeface="Arial" panose="020B0604020202020204" pitchFamily="34" charset="0"/>
                        </a:rPr>
                        <a:t> 0.76</a:t>
                      </a:r>
                    </a:p>
                  </a:txBody>
                  <a:tcPr marL="17780" marR="17780" marT="17780" marB="1778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lnSpc>
                          <a:spcPct val="107000"/>
                        </a:lnSpc>
                        <a:spcAft>
                          <a:spcPts val="0"/>
                        </a:spcAft>
                      </a:pPr>
                      <a:r>
                        <a:rPr lang="it-IT" sz="1200" b="1" kern="1200" dirty="0">
                          <a:solidFill>
                            <a:srgbClr val="000000"/>
                          </a:solidFill>
                          <a:effectLst/>
                          <a:latin typeface="Arial" panose="020B0604020202020204" pitchFamily="34" charset="0"/>
                          <a:ea typeface="SimSun" panose="02010600030101010101" pitchFamily="2" charset="-122"/>
                          <a:cs typeface="Arial" panose="020B0604020202020204" pitchFamily="34" charset="0"/>
                        </a:rPr>
                        <a:t>4.01 </a:t>
                      </a:r>
                      <a:r>
                        <a:rPr lang="it-IT" altLang="zh-CN" sz="1200" b="0" kern="1200" dirty="0">
                          <a:solidFill>
                            <a:srgbClr val="000000"/>
                          </a:solidFill>
                          <a:effectLst/>
                          <a:latin typeface="Arial" panose="020B0604020202020204" pitchFamily="34" charset="0"/>
                          <a:ea typeface="Book Antiqua" panose="02040602050305030304" pitchFamily="18" charset="0"/>
                          <a:cs typeface="Arial" panose="020B0604020202020204" pitchFamily="34" charset="0"/>
                        </a:rPr>
                        <a:t>±</a:t>
                      </a:r>
                      <a:r>
                        <a:rPr lang="it-IT" sz="1200" b="0" kern="1200" dirty="0">
                          <a:solidFill>
                            <a:srgbClr val="000000"/>
                          </a:solidFill>
                          <a:effectLst/>
                          <a:latin typeface="Arial" panose="020B0604020202020204" pitchFamily="34" charset="0"/>
                          <a:ea typeface="SimSun" panose="02010600030101010101" pitchFamily="2" charset="-122"/>
                          <a:cs typeface="Arial" panose="020B0604020202020204" pitchFamily="34" charset="0"/>
                        </a:rPr>
                        <a:t> 1.05</a:t>
                      </a:r>
                    </a:p>
                  </a:txBody>
                  <a:tcPr marL="17780" marR="17780" marT="17780" marB="1778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83784199"/>
                  </a:ext>
                </a:extLst>
              </a:tr>
              <a:tr h="360040">
                <a:tc>
                  <a:txBody>
                    <a:bodyPr/>
                    <a:lstStyle/>
                    <a:p>
                      <a:pPr marL="0" algn="ctr" defTabSz="914400" rtl="0" eaLnBrk="1" fontAlgn="ctr" latinLnBrk="0" hangingPunct="1">
                        <a:lnSpc>
                          <a:spcPct val="107000"/>
                        </a:lnSpc>
                        <a:spcAft>
                          <a:spcPts val="0"/>
                        </a:spcAft>
                      </a:pPr>
                      <a:r>
                        <a:rPr lang="it-IT" sz="1200" b="1" kern="1200" dirty="0">
                          <a:solidFill>
                            <a:srgbClr val="000000"/>
                          </a:solidFill>
                          <a:effectLst/>
                          <a:latin typeface="Arial" panose="020B0604020202020204" pitchFamily="34" charset="0"/>
                          <a:ea typeface="SimSun" panose="02010600030101010101" pitchFamily="2" charset="-122"/>
                          <a:cs typeface="Arial" panose="020B0604020202020204" pitchFamily="34" charset="0"/>
                        </a:rPr>
                        <a:t>6.05</a:t>
                      </a:r>
                      <a:r>
                        <a:rPr lang="it-IT" sz="1200" b="0" kern="1200" dirty="0">
                          <a:solidFill>
                            <a:srgbClr val="000000"/>
                          </a:solidFill>
                          <a:effectLst/>
                          <a:latin typeface="Arial" panose="020B0604020202020204" pitchFamily="34" charset="0"/>
                          <a:ea typeface="SimSun" panose="02010600030101010101" pitchFamily="2" charset="-122"/>
                          <a:cs typeface="Arial" panose="020B0604020202020204" pitchFamily="34" charset="0"/>
                        </a:rPr>
                        <a:t> </a:t>
                      </a:r>
                      <a:r>
                        <a:rPr lang="it-IT" altLang="zh-CN" sz="1200" b="0" kern="1200" dirty="0">
                          <a:solidFill>
                            <a:srgbClr val="000000"/>
                          </a:solidFill>
                          <a:effectLst/>
                          <a:latin typeface="Arial" panose="020B0604020202020204" pitchFamily="34" charset="0"/>
                          <a:ea typeface="Book Antiqua" panose="02040602050305030304" pitchFamily="18" charset="0"/>
                          <a:cs typeface="Arial" panose="020B0604020202020204" pitchFamily="34" charset="0"/>
                        </a:rPr>
                        <a:t>±</a:t>
                      </a:r>
                      <a:r>
                        <a:rPr lang="it-IT" sz="1200" b="0" kern="1200" dirty="0">
                          <a:solidFill>
                            <a:srgbClr val="000000"/>
                          </a:solidFill>
                          <a:effectLst/>
                          <a:latin typeface="Arial" panose="020B0604020202020204" pitchFamily="34" charset="0"/>
                          <a:ea typeface="SimSun" panose="02010600030101010101" pitchFamily="2" charset="-122"/>
                          <a:cs typeface="Arial" panose="020B0604020202020204" pitchFamily="34" charset="0"/>
                        </a:rPr>
                        <a:t> 8.69</a:t>
                      </a:r>
                    </a:p>
                  </a:txBody>
                  <a:tcPr marL="17780" marR="17780" marT="17780" marB="1778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lnSpc>
                          <a:spcPct val="107000"/>
                        </a:lnSpc>
                        <a:spcAft>
                          <a:spcPts val="0"/>
                        </a:spcAft>
                      </a:pPr>
                      <a:r>
                        <a:rPr lang="it-IT" sz="1200" b="1" kern="1200" dirty="0">
                          <a:solidFill>
                            <a:srgbClr val="000000"/>
                          </a:solidFill>
                          <a:effectLst/>
                          <a:latin typeface="Arial" panose="020B0604020202020204" pitchFamily="34" charset="0"/>
                          <a:ea typeface="SimSun" panose="02010600030101010101" pitchFamily="2" charset="-122"/>
                          <a:cs typeface="Arial" panose="020B0604020202020204" pitchFamily="34" charset="0"/>
                        </a:rPr>
                        <a:t>6.44 </a:t>
                      </a:r>
                      <a:r>
                        <a:rPr lang="it-IT" altLang="zh-CN" sz="1200" b="0" kern="1200" dirty="0">
                          <a:solidFill>
                            <a:srgbClr val="000000"/>
                          </a:solidFill>
                          <a:effectLst/>
                          <a:latin typeface="Arial" panose="020B0604020202020204" pitchFamily="34" charset="0"/>
                          <a:ea typeface="Book Antiqua" panose="02040602050305030304" pitchFamily="18" charset="0"/>
                          <a:cs typeface="Arial" panose="020B0604020202020204" pitchFamily="34" charset="0"/>
                        </a:rPr>
                        <a:t>±</a:t>
                      </a:r>
                      <a:r>
                        <a:rPr lang="it-IT" sz="1200" b="0" kern="1200" dirty="0">
                          <a:solidFill>
                            <a:srgbClr val="000000"/>
                          </a:solidFill>
                          <a:effectLst/>
                          <a:latin typeface="Arial" panose="020B0604020202020204" pitchFamily="34" charset="0"/>
                          <a:ea typeface="SimSun" panose="02010600030101010101" pitchFamily="2" charset="-122"/>
                          <a:cs typeface="Arial" panose="020B0604020202020204" pitchFamily="34" charset="0"/>
                        </a:rPr>
                        <a:t> 4.61</a:t>
                      </a:r>
                    </a:p>
                  </a:txBody>
                  <a:tcPr marL="17780" marR="17780" marT="17780" marB="1778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lnSpc>
                          <a:spcPct val="107000"/>
                        </a:lnSpc>
                        <a:spcAft>
                          <a:spcPts val="0"/>
                        </a:spcAft>
                      </a:pPr>
                      <a:r>
                        <a:rPr lang="it-IT" sz="1200" b="1" kern="1200" dirty="0">
                          <a:solidFill>
                            <a:srgbClr val="000000"/>
                          </a:solidFill>
                          <a:effectLst/>
                          <a:latin typeface="Arial" panose="020B0604020202020204" pitchFamily="34" charset="0"/>
                          <a:ea typeface="SimSun" panose="02010600030101010101" pitchFamily="2" charset="-122"/>
                          <a:cs typeface="Arial" panose="020B0604020202020204" pitchFamily="34" charset="0"/>
                        </a:rPr>
                        <a:t>8.50</a:t>
                      </a:r>
                      <a:r>
                        <a:rPr lang="it-IT" sz="1200" b="0" kern="1200" dirty="0">
                          <a:solidFill>
                            <a:srgbClr val="000000"/>
                          </a:solidFill>
                          <a:effectLst/>
                          <a:latin typeface="Arial" panose="020B0604020202020204" pitchFamily="34" charset="0"/>
                          <a:ea typeface="SimSun" panose="02010600030101010101" pitchFamily="2" charset="-122"/>
                          <a:cs typeface="Arial" panose="020B0604020202020204" pitchFamily="34" charset="0"/>
                        </a:rPr>
                        <a:t> </a:t>
                      </a:r>
                      <a:r>
                        <a:rPr lang="it-IT" altLang="zh-CN" sz="1200" b="0" kern="1200" dirty="0">
                          <a:solidFill>
                            <a:srgbClr val="000000"/>
                          </a:solidFill>
                          <a:effectLst/>
                          <a:latin typeface="Arial" panose="020B0604020202020204" pitchFamily="34" charset="0"/>
                          <a:ea typeface="Book Antiqua" panose="02040602050305030304" pitchFamily="18" charset="0"/>
                          <a:cs typeface="Arial" panose="020B0604020202020204" pitchFamily="34" charset="0"/>
                        </a:rPr>
                        <a:t>±</a:t>
                      </a:r>
                      <a:r>
                        <a:rPr lang="it-IT" sz="1200" b="0" kern="1200" dirty="0">
                          <a:solidFill>
                            <a:srgbClr val="000000"/>
                          </a:solidFill>
                          <a:effectLst/>
                          <a:latin typeface="Arial" panose="020B0604020202020204" pitchFamily="34" charset="0"/>
                          <a:ea typeface="SimSun" panose="02010600030101010101" pitchFamily="2" charset="-122"/>
                          <a:cs typeface="Arial" panose="020B0604020202020204" pitchFamily="34" charset="0"/>
                        </a:rPr>
                        <a:t> 3.55</a:t>
                      </a:r>
                    </a:p>
                  </a:txBody>
                  <a:tcPr marL="17780" marR="17780" marT="17780" marB="1778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28084678"/>
                  </a:ext>
                </a:extLst>
              </a:tr>
              <a:tr h="360040">
                <a:tc>
                  <a:txBody>
                    <a:bodyPr/>
                    <a:lstStyle/>
                    <a:p>
                      <a:pPr marL="0" algn="ctr" defTabSz="914400" rtl="0" eaLnBrk="1" fontAlgn="ctr" latinLnBrk="0" hangingPunct="1">
                        <a:lnSpc>
                          <a:spcPct val="107000"/>
                        </a:lnSpc>
                        <a:spcAft>
                          <a:spcPts val="0"/>
                        </a:spcAft>
                      </a:pPr>
                      <a:r>
                        <a:rPr lang="it-IT" sz="1200" b="1" kern="1200" dirty="0">
                          <a:solidFill>
                            <a:srgbClr val="000000"/>
                          </a:solidFill>
                          <a:effectLst/>
                          <a:latin typeface="Arial" panose="020B0604020202020204" pitchFamily="34" charset="0"/>
                          <a:ea typeface="SimSun" panose="02010600030101010101" pitchFamily="2" charset="-122"/>
                          <a:cs typeface="Arial" panose="020B0604020202020204" pitchFamily="34" charset="0"/>
                        </a:rPr>
                        <a:t>3.44</a:t>
                      </a:r>
                      <a:r>
                        <a:rPr lang="it-IT" sz="1200" b="0" kern="1200" dirty="0">
                          <a:solidFill>
                            <a:srgbClr val="000000"/>
                          </a:solidFill>
                          <a:effectLst/>
                          <a:latin typeface="Arial" panose="020B0604020202020204" pitchFamily="34" charset="0"/>
                          <a:ea typeface="SimSun" panose="02010600030101010101" pitchFamily="2" charset="-122"/>
                          <a:cs typeface="Arial" panose="020B0604020202020204" pitchFamily="34" charset="0"/>
                        </a:rPr>
                        <a:t> </a:t>
                      </a:r>
                      <a:r>
                        <a:rPr lang="it-IT" altLang="zh-CN" sz="1200" b="0" kern="1200" dirty="0">
                          <a:solidFill>
                            <a:srgbClr val="000000"/>
                          </a:solidFill>
                          <a:effectLst/>
                          <a:latin typeface="Arial" panose="020B0604020202020204" pitchFamily="34" charset="0"/>
                          <a:ea typeface="Book Antiqua" panose="02040602050305030304" pitchFamily="18" charset="0"/>
                          <a:cs typeface="Arial" panose="020B0604020202020204" pitchFamily="34" charset="0"/>
                        </a:rPr>
                        <a:t>±</a:t>
                      </a:r>
                      <a:r>
                        <a:rPr lang="it-IT" sz="1200" b="0" kern="1200" dirty="0">
                          <a:solidFill>
                            <a:srgbClr val="000000"/>
                          </a:solidFill>
                          <a:effectLst/>
                          <a:latin typeface="Arial" panose="020B0604020202020204" pitchFamily="34" charset="0"/>
                          <a:ea typeface="SimSun" panose="02010600030101010101" pitchFamily="2" charset="-122"/>
                          <a:cs typeface="Arial" panose="020B0604020202020204" pitchFamily="34" charset="0"/>
                        </a:rPr>
                        <a:t> 1.78</a:t>
                      </a:r>
                    </a:p>
                  </a:txBody>
                  <a:tcPr marL="17780" marR="17780" marT="17780" marB="1778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lnSpc>
                          <a:spcPct val="107000"/>
                        </a:lnSpc>
                        <a:spcAft>
                          <a:spcPts val="0"/>
                        </a:spcAft>
                      </a:pPr>
                      <a:r>
                        <a:rPr lang="it-IT" sz="1200" b="1" kern="1200" dirty="0">
                          <a:solidFill>
                            <a:srgbClr val="000000"/>
                          </a:solidFill>
                          <a:effectLst/>
                          <a:latin typeface="Arial" panose="020B0604020202020204" pitchFamily="34" charset="0"/>
                          <a:ea typeface="SimSun" panose="02010600030101010101" pitchFamily="2" charset="-122"/>
                          <a:cs typeface="Arial" panose="020B0604020202020204" pitchFamily="34" charset="0"/>
                        </a:rPr>
                        <a:t>2.90 </a:t>
                      </a:r>
                      <a:r>
                        <a:rPr lang="it-IT" altLang="zh-CN" sz="1200" b="0" kern="1200" dirty="0">
                          <a:solidFill>
                            <a:srgbClr val="000000"/>
                          </a:solidFill>
                          <a:effectLst/>
                          <a:latin typeface="Arial" panose="020B0604020202020204" pitchFamily="34" charset="0"/>
                          <a:ea typeface="Book Antiqua" panose="02040602050305030304" pitchFamily="18" charset="0"/>
                          <a:cs typeface="Arial" panose="020B0604020202020204" pitchFamily="34" charset="0"/>
                        </a:rPr>
                        <a:t>±</a:t>
                      </a:r>
                      <a:r>
                        <a:rPr lang="it-IT" sz="1200" b="0" kern="1200" dirty="0">
                          <a:solidFill>
                            <a:srgbClr val="000000"/>
                          </a:solidFill>
                          <a:effectLst/>
                          <a:latin typeface="Arial" panose="020B0604020202020204" pitchFamily="34" charset="0"/>
                          <a:ea typeface="SimSun" panose="02010600030101010101" pitchFamily="2" charset="-122"/>
                          <a:cs typeface="Arial" panose="020B0604020202020204" pitchFamily="34" charset="0"/>
                        </a:rPr>
                        <a:t> 0.91</a:t>
                      </a:r>
                    </a:p>
                  </a:txBody>
                  <a:tcPr marL="17780" marR="17780" marT="17780" marB="1778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lnSpc>
                          <a:spcPct val="107000"/>
                        </a:lnSpc>
                        <a:spcAft>
                          <a:spcPts val="0"/>
                        </a:spcAft>
                      </a:pPr>
                      <a:r>
                        <a:rPr lang="it-IT" sz="1200" b="1" kern="1200" dirty="0">
                          <a:solidFill>
                            <a:srgbClr val="000000"/>
                          </a:solidFill>
                          <a:effectLst/>
                          <a:latin typeface="Arial" panose="020B0604020202020204" pitchFamily="34" charset="0"/>
                          <a:ea typeface="SimSun" panose="02010600030101010101" pitchFamily="2" charset="-122"/>
                          <a:cs typeface="Arial" panose="020B0604020202020204" pitchFamily="34" charset="0"/>
                        </a:rPr>
                        <a:t>3.79</a:t>
                      </a:r>
                      <a:r>
                        <a:rPr lang="it-IT" sz="1200" b="0" kern="1200" dirty="0">
                          <a:solidFill>
                            <a:srgbClr val="000000"/>
                          </a:solidFill>
                          <a:effectLst/>
                          <a:latin typeface="Arial" panose="020B0604020202020204" pitchFamily="34" charset="0"/>
                          <a:ea typeface="SimSun" panose="02010600030101010101" pitchFamily="2" charset="-122"/>
                          <a:cs typeface="Arial" panose="020B0604020202020204" pitchFamily="34" charset="0"/>
                        </a:rPr>
                        <a:t> </a:t>
                      </a:r>
                      <a:r>
                        <a:rPr lang="it-IT" altLang="zh-CN" sz="1200" b="0" kern="1200" dirty="0">
                          <a:solidFill>
                            <a:srgbClr val="000000"/>
                          </a:solidFill>
                          <a:effectLst/>
                          <a:latin typeface="Arial" panose="020B0604020202020204" pitchFamily="34" charset="0"/>
                          <a:ea typeface="Book Antiqua" panose="02040602050305030304" pitchFamily="18" charset="0"/>
                          <a:cs typeface="Arial" panose="020B0604020202020204" pitchFamily="34" charset="0"/>
                        </a:rPr>
                        <a:t>±</a:t>
                      </a:r>
                      <a:r>
                        <a:rPr lang="it-IT" sz="1200" b="0" kern="1200" dirty="0">
                          <a:solidFill>
                            <a:srgbClr val="000000"/>
                          </a:solidFill>
                          <a:effectLst/>
                          <a:latin typeface="Arial" panose="020B0604020202020204" pitchFamily="34" charset="0"/>
                          <a:ea typeface="SimSun" panose="02010600030101010101" pitchFamily="2" charset="-122"/>
                          <a:cs typeface="Arial" panose="020B0604020202020204" pitchFamily="34" charset="0"/>
                        </a:rPr>
                        <a:t> 1.48</a:t>
                      </a:r>
                    </a:p>
                  </a:txBody>
                  <a:tcPr marL="17780" marR="17780" marT="17780" marB="1778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511916"/>
                  </a:ext>
                </a:extLst>
              </a:tr>
            </a:tbl>
          </a:graphicData>
        </a:graphic>
      </p:graphicFrame>
      <p:cxnSp>
        <p:nvCxnSpPr>
          <p:cNvPr id="26" name="Connettore 2 25"/>
          <p:cNvCxnSpPr/>
          <p:nvPr/>
        </p:nvCxnSpPr>
        <p:spPr>
          <a:xfrm>
            <a:off x="4716016" y="2221090"/>
            <a:ext cx="576064"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Connettore 2 26"/>
          <p:cNvCxnSpPr/>
          <p:nvPr/>
        </p:nvCxnSpPr>
        <p:spPr>
          <a:xfrm>
            <a:off x="4716016" y="2564904"/>
            <a:ext cx="576064"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Connettore 2 27"/>
          <p:cNvCxnSpPr/>
          <p:nvPr/>
        </p:nvCxnSpPr>
        <p:spPr>
          <a:xfrm>
            <a:off x="4716016" y="2924944"/>
            <a:ext cx="576064"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Connettore 2 28"/>
          <p:cNvCxnSpPr/>
          <p:nvPr/>
        </p:nvCxnSpPr>
        <p:spPr>
          <a:xfrm>
            <a:off x="4716016" y="3284984"/>
            <a:ext cx="576064"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30" name="Gruppo 29"/>
          <p:cNvGrpSpPr/>
          <p:nvPr/>
        </p:nvGrpSpPr>
        <p:grpSpPr>
          <a:xfrm>
            <a:off x="0" y="59583"/>
            <a:ext cx="9144000" cy="489097"/>
            <a:chOff x="0" y="59583"/>
            <a:chExt cx="9144000" cy="489097"/>
          </a:xfrm>
          <a:solidFill>
            <a:schemeClr val="tx2"/>
          </a:solidFill>
        </p:grpSpPr>
        <p:sp>
          <p:nvSpPr>
            <p:cNvPr id="31" name="Rettangolo 30"/>
            <p:cNvSpPr/>
            <p:nvPr/>
          </p:nvSpPr>
          <p:spPr>
            <a:xfrm>
              <a:off x="251520" y="59583"/>
              <a:ext cx="2952328" cy="336443"/>
            </a:xfrm>
            <a:prstGeom prst="rect">
              <a:avLst/>
            </a:prstGeom>
            <a:grpFill/>
          </p:spPr>
          <p:txBody>
            <a:bodyPr wrap="square" anchor="ctr">
              <a:spAutoFit/>
            </a:bodyPr>
            <a:lstStyle/>
            <a:p>
              <a:r>
                <a:rPr lang="it-IT" sz="1600" b="1" dirty="0">
                  <a:solidFill>
                    <a:schemeClr val="bg1"/>
                  </a:solidFill>
                  <a:latin typeface="Arial" panose="020B0604020202020204" pitchFamily="34" charset="0"/>
                  <a:cs typeface="Arial" panose="020B0604020202020204" pitchFamily="34" charset="0"/>
                </a:rPr>
                <a:t>DATA ANALYSIS</a:t>
              </a:r>
            </a:p>
          </p:txBody>
        </p:sp>
        <p:cxnSp>
          <p:nvCxnSpPr>
            <p:cNvPr id="32" name="Connettore diritto 31"/>
            <p:cNvCxnSpPr/>
            <p:nvPr/>
          </p:nvCxnSpPr>
          <p:spPr>
            <a:xfrm>
              <a:off x="0" y="548680"/>
              <a:ext cx="9144000" cy="0"/>
            </a:xfrm>
            <a:prstGeom prst="line">
              <a:avLst/>
            </a:prstGeom>
            <a:grpFill/>
            <a:ln w="28575">
              <a:solidFill>
                <a:schemeClr val="tx2"/>
              </a:solidFill>
            </a:ln>
          </p:spPr>
          <p:style>
            <a:lnRef idx="1">
              <a:schemeClr val="accent1"/>
            </a:lnRef>
            <a:fillRef idx="0">
              <a:schemeClr val="accent1"/>
            </a:fillRef>
            <a:effectRef idx="0">
              <a:schemeClr val="accent1"/>
            </a:effectRef>
            <a:fontRef idx="minor">
              <a:schemeClr val="tx1"/>
            </a:fontRef>
          </p:style>
        </p:cxnSp>
      </p:grpSp>
      <p:pic>
        <p:nvPicPr>
          <p:cNvPr id="33" name="Immagine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32440" y="17530"/>
            <a:ext cx="504056" cy="504056"/>
          </a:xfrm>
          <a:prstGeom prst="rect">
            <a:avLst/>
          </a:prstGeom>
          <a:noFill/>
          <a:ln>
            <a:noFill/>
          </a:ln>
          <a:effectLst/>
        </p:spPr>
      </p:pic>
      <p:cxnSp>
        <p:nvCxnSpPr>
          <p:cNvPr id="13" name="Connettore 2 12"/>
          <p:cNvCxnSpPr/>
          <p:nvPr/>
        </p:nvCxnSpPr>
        <p:spPr>
          <a:xfrm>
            <a:off x="4716016" y="4365104"/>
            <a:ext cx="576064"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nettore 2 13"/>
          <p:cNvCxnSpPr/>
          <p:nvPr/>
        </p:nvCxnSpPr>
        <p:spPr>
          <a:xfrm>
            <a:off x="4716016" y="4005064"/>
            <a:ext cx="576064"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nettore 2 14"/>
          <p:cNvCxnSpPr/>
          <p:nvPr/>
        </p:nvCxnSpPr>
        <p:spPr>
          <a:xfrm>
            <a:off x="4716016" y="3645024"/>
            <a:ext cx="576064"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11731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tangolo 11"/>
          <p:cNvSpPr/>
          <p:nvPr/>
        </p:nvSpPr>
        <p:spPr>
          <a:xfrm>
            <a:off x="2627784" y="714762"/>
            <a:ext cx="3960440" cy="496996"/>
          </a:xfrm>
          <a:prstGeom prst="rect">
            <a:avLst/>
          </a:prstGeom>
        </p:spPr>
        <p:txBody>
          <a:bodyPr wrap="square">
            <a:spAutoFit/>
          </a:bodyPr>
          <a:lstStyle/>
          <a:p>
            <a:pPr algn="ctr">
              <a:lnSpc>
                <a:spcPct val="150000"/>
              </a:lnSpc>
            </a:pPr>
            <a:r>
              <a:rPr lang="en-US" sz="2000" b="1" dirty="0">
                <a:solidFill>
                  <a:schemeClr val="tx1"/>
                </a:solidFill>
                <a:latin typeface="Arial" panose="020B0604020202020204" pitchFamily="34" charset="0"/>
                <a:cs typeface="Arial" panose="020B0604020202020204" pitchFamily="34" charset="0"/>
              </a:rPr>
              <a:t>COMPLICATIONS</a:t>
            </a:r>
          </a:p>
        </p:txBody>
      </p:sp>
      <p:graphicFrame>
        <p:nvGraphicFramePr>
          <p:cNvPr id="3" name="Tabella 2"/>
          <p:cNvGraphicFramePr>
            <a:graphicFrameLocks noGrp="1"/>
          </p:cNvGraphicFramePr>
          <p:nvPr>
            <p:extLst>
              <p:ext uri="{D42A27DB-BD31-4B8C-83A1-F6EECF244321}">
                <p14:modId xmlns:p14="http://schemas.microsoft.com/office/powerpoint/2010/main" val="2235037986"/>
              </p:ext>
            </p:extLst>
          </p:nvPr>
        </p:nvGraphicFramePr>
        <p:xfrm>
          <a:off x="107504" y="1988840"/>
          <a:ext cx="4536504" cy="370840"/>
        </p:xfrm>
        <a:graphic>
          <a:graphicData uri="http://schemas.openxmlformats.org/drawingml/2006/table">
            <a:tbl>
              <a:tblPr firstRow="1" bandRow="1">
                <a:tableStyleId>{D7AC3CCA-C797-4891-BE02-D94E43425B78}</a:tableStyleId>
              </a:tblPr>
              <a:tblGrid>
                <a:gridCol w="3672408">
                  <a:extLst>
                    <a:ext uri="{9D8B030D-6E8A-4147-A177-3AD203B41FA5}">
                      <a16:colId xmlns:a16="http://schemas.microsoft.com/office/drawing/2014/main" val="2729101101"/>
                    </a:ext>
                  </a:extLst>
                </a:gridCol>
                <a:gridCol w="864096">
                  <a:extLst>
                    <a:ext uri="{9D8B030D-6E8A-4147-A177-3AD203B41FA5}">
                      <a16:colId xmlns:a16="http://schemas.microsoft.com/office/drawing/2014/main" val="710605595"/>
                    </a:ext>
                  </a:extLst>
                </a:gridCol>
              </a:tblGrid>
              <a:tr h="370840">
                <a:tc>
                  <a:txBody>
                    <a:bodyPr/>
                    <a:lstStyle/>
                    <a:p>
                      <a:pPr algn="l" fontAlgn="b"/>
                      <a:r>
                        <a:rPr lang="en-US" sz="1600" b="1" u="none" strike="noStrike" dirty="0">
                          <a:latin typeface="Arial" panose="020B0604020202020204" pitchFamily="34" charset="0"/>
                          <a:cs typeface="Arial" panose="020B0604020202020204" pitchFamily="34" charset="0"/>
                        </a:rPr>
                        <a:t>PTs WITH COMPLICATIONS (no.)</a:t>
                      </a:r>
                      <a:endParaRPr lang="en-US" sz="1600" b="1" i="0" u="none" strike="noStrike" dirty="0">
                        <a:solidFill>
                          <a:srgbClr val="FF0000"/>
                        </a:solidFill>
                        <a:latin typeface="Arial" panose="020B0604020202020204" pitchFamily="34" charset="0"/>
                        <a:cs typeface="Arial" panose="020B0604020202020204" pitchFamily="34" charset="0"/>
                      </a:endParaRPr>
                    </a:p>
                  </a:txBody>
                  <a:tcPr marL="9525" marR="9525" marT="9525" marB="0" anchor="b">
                    <a:solidFill>
                      <a:schemeClr val="bg1">
                        <a:lumMod val="95000"/>
                      </a:schemeClr>
                    </a:solidFill>
                  </a:tcPr>
                </a:tc>
                <a:tc>
                  <a:txBody>
                    <a:bodyPr/>
                    <a:lstStyle/>
                    <a:p>
                      <a:pPr algn="l" fontAlgn="b"/>
                      <a:r>
                        <a:rPr lang="en-US" sz="1600" b="0" i="0" u="none" strike="noStrike" dirty="0">
                          <a:solidFill>
                            <a:schemeClr val="tx1"/>
                          </a:solidFill>
                          <a:latin typeface="Arial" panose="020B0604020202020204" pitchFamily="34" charset="0"/>
                          <a:cs typeface="Arial" panose="020B0604020202020204" pitchFamily="34" charset="0"/>
                        </a:rPr>
                        <a:t>P=0.13</a:t>
                      </a:r>
                    </a:p>
                  </a:txBody>
                  <a:tcPr marL="9525" marR="9525" marT="9525" marB="0" anchor="b">
                    <a:solidFill>
                      <a:schemeClr val="bg1">
                        <a:lumMod val="95000"/>
                      </a:schemeClr>
                    </a:solidFill>
                  </a:tcPr>
                </a:tc>
                <a:extLst>
                  <a:ext uri="{0D108BD9-81ED-4DB2-BD59-A6C34878D82A}">
                    <a16:rowId xmlns:a16="http://schemas.microsoft.com/office/drawing/2014/main" val="654746148"/>
                  </a:ext>
                </a:extLst>
              </a:tr>
            </a:tbl>
          </a:graphicData>
        </a:graphic>
      </p:graphicFrame>
      <p:graphicFrame>
        <p:nvGraphicFramePr>
          <p:cNvPr id="6" name="Tabella 5"/>
          <p:cNvGraphicFramePr>
            <a:graphicFrameLocks noGrp="1"/>
          </p:cNvGraphicFramePr>
          <p:nvPr>
            <p:extLst>
              <p:ext uri="{D42A27DB-BD31-4B8C-83A1-F6EECF244321}">
                <p14:modId xmlns:p14="http://schemas.microsoft.com/office/powerpoint/2010/main" val="1363876766"/>
              </p:ext>
            </p:extLst>
          </p:nvPr>
        </p:nvGraphicFramePr>
        <p:xfrm>
          <a:off x="1331640" y="5217131"/>
          <a:ext cx="4032448" cy="1472605"/>
        </p:xfrm>
        <a:graphic>
          <a:graphicData uri="http://schemas.openxmlformats.org/drawingml/2006/table">
            <a:tbl>
              <a:tblPr firstRow="1" bandRow="1">
                <a:tableStyleId>{D7AC3CCA-C797-4891-BE02-D94E43425B78}</a:tableStyleId>
              </a:tblPr>
              <a:tblGrid>
                <a:gridCol w="360040">
                  <a:extLst>
                    <a:ext uri="{9D8B030D-6E8A-4147-A177-3AD203B41FA5}">
                      <a16:colId xmlns:a16="http://schemas.microsoft.com/office/drawing/2014/main" val="2110714007"/>
                    </a:ext>
                  </a:extLst>
                </a:gridCol>
                <a:gridCol w="1152128">
                  <a:extLst>
                    <a:ext uri="{9D8B030D-6E8A-4147-A177-3AD203B41FA5}">
                      <a16:colId xmlns:a16="http://schemas.microsoft.com/office/drawing/2014/main" val="1511023270"/>
                    </a:ext>
                  </a:extLst>
                </a:gridCol>
                <a:gridCol w="1368152">
                  <a:extLst>
                    <a:ext uri="{9D8B030D-6E8A-4147-A177-3AD203B41FA5}">
                      <a16:colId xmlns:a16="http://schemas.microsoft.com/office/drawing/2014/main" val="396122765"/>
                    </a:ext>
                  </a:extLst>
                </a:gridCol>
                <a:gridCol w="1152128">
                  <a:extLst>
                    <a:ext uri="{9D8B030D-6E8A-4147-A177-3AD203B41FA5}">
                      <a16:colId xmlns:a16="http://schemas.microsoft.com/office/drawing/2014/main" val="3755439957"/>
                    </a:ext>
                  </a:extLst>
                </a:gridCol>
              </a:tblGrid>
              <a:tr h="239657">
                <a:tc>
                  <a:txBody>
                    <a:bodyPr/>
                    <a:lstStyle/>
                    <a:p>
                      <a:pPr algn="l" fontAlgn="b"/>
                      <a:endParaRPr lang="en-US" sz="1200" b="1" i="0" u="none" strike="noStrike" dirty="0">
                        <a:solidFill>
                          <a:schemeClr val="tx1"/>
                        </a:solidFill>
                        <a:latin typeface="Arial" panose="020B0604020202020204" pitchFamily="34" charset="0"/>
                        <a:cs typeface="Arial" panose="020B0604020202020204" pitchFamily="34" charset="0"/>
                      </a:endParaRPr>
                    </a:p>
                  </a:txBody>
                  <a:tcPr marL="9525" marR="9525" marT="9525"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it-IT" sz="1200" dirty="0">
                          <a:solidFill>
                            <a:schemeClr val="tx1"/>
                          </a:solidFill>
                          <a:latin typeface="Arial" panose="020B0604020202020204" pitchFamily="34" charset="0"/>
                          <a:cs typeface="Arial" panose="020B0604020202020204" pitchFamily="34" charset="0"/>
                        </a:rPr>
                        <a:t>ROBOTIC</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it-IT" sz="1200" dirty="0">
                          <a:solidFill>
                            <a:schemeClr val="tx1"/>
                          </a:solidFill>
                          <a:latin typeface="Arial" panose="020B0604020202020204" pitchFamily="34" charset="0"/>
                          <a:cs typeface="Arial" panose="020B0604020202020204" pitchFamily="34" charset="0"/>
                        </a:rPr>
                        <a:t>LAPAROSCOPY</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it-IT" sz="1200" dirty="0">
                          <a:solidFill>
                            <a:schemeClr val="tx1"/>
                          </a:solidFill>
                          <a:latin typeface="Arial" panose="020B0604020202020204" pitchFamily="34" charset="0"/>
                          <a:cs typeface="Arial" panose="020B0604020202020204" pitchFamily="34" charset="0"/>
                        </a:rPr>
                        <a:t>OPEN</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316803839"/>
                  </a:ext>
                </a:extLst>
              </a:tr>
              <a:tr h="239657">
                <a:tc>
                  <a:txBody>
                    <a:bodyPr/>
                    <a:lstStyle/>
                    <a:p>
                      <a:pPr algn="ctr">
                        <a:lnSpc>
                          <a:spcPct val="107000"/>
                        </a:lnSpc>
                        <a:spcAft>
                          <a:spcPts val="0"/>
                        </a:spcAft>
                      </a:pPr>
                      <a:r>
                        <a:rPr lang="it-IT" sz="12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I+II</a:t>
                      </a:r>
                      <a:endParaRPr lang="it-IT" sz="1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lnSpc>
                          <a:spcPts val="1000"/>
                        </a:lnSpc>
                        <a:spcAft>
                          <a:spcPts val="0"/>
                        </a:spcAft>
                      </a:pPr>
                      <a:r>
                        <a:rPr lang="zh-CN" sz="1200" b="0" i="0" kern="0" dirty="0">
                          <a:solidFill>
                            <a:srgbClr val="000000"/>
                          </a:solidFill>
                          <a:effectLst/>
                          <a:latin typeface="Arial" panose="020B0604020202020204" pitchFamily="34" charset="0"/>
                          <a:ea typeface="Book Antiqua" panose="02040602050305030304" pitchFamily="18" charset="0"/>
                          <a:cs typeface="Arial" panose="020B0604020202020204" pitchFamily="34" charset="0"/>
                        </a:rPr>
                        <a:t>28 (93.3</a:t>
                      </a:r>
                      <a:r>
                        <a:rPr lang="it-IT" altLang="zh-CN" sz="1200" b="0" i="0" kern="0" dirty="0">
                          <a:solidFill>
                            <a:srgbClr val="000000"/>
                          </a:solidFill>
                          <a:effectLst/>
                          <a:latin typeface="Arial" panose="020B0604020202020204" pitchFamily="34" charset="0"/>
                          <a:ea typeface="Book Antiqua" panose="02040602050305030304" pitchFamily="18" charset="0"/>
                          <a:cs typeface="Arial" panose="020B0604020202020204" pitchFamily="34" charset="0"/>
                        </a:rPr>
                        <a:t>%</a:t>
                      </a:r>
                      <a:r>
                        <a:rPr lang="zh-CN" sz="1200" b="0" i="0" kern="0" dirty="0">
                          <a:solidFill>
                            <a:srgbClr val="000000"/>
                          </a:solidFill>
                          <a:effectLst/>
                          <a:latin typeface="Arial" panose="020B0604020202020204" pitchFamily="34" charset="0"/>
                          <a:ea typeface="Book Antiqua" panose="02040602050305030304" pitchFamily="18" charset="0"/>
                          <a:cs typeface="Arial" panose="020B0604020202020204" pitchFamily="34" charset="0"/>
                        </a:rPr>
                        <a:t>)</a:t>
                      </a:r>
                      <a:endParaRPr lang="it-IT" sz="1200" b="0" i="0" kern="100" dirty="0">
                        <a:effectLst/>
                        <a:latin typeface="Arial" panose="020B0604020202020204" pitchFamily="34" charset="0"/>
                        <a:ea typeface="SimSun" panose="02010600030101010101" pitchFamily="2" charset="-122"/>
                        <a:cs typeface="Arial" panose="020B0604020202020204" pitchFamily="34" charset="0"/>
                      </a:endParaRPr>
                    </a:p>
                  </a:txBody>
                  <a:tcPr marL="17780" marR="17780" marT="17780" marB="1778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lgn="ctr" fontAlgn="ctr">
                        <a:lnSpc>
                          <a:spcPts val="1000"/>
                        </a:lnSpc>
                        <a:spcAft>
                          <a:spcPts val="0"/>
                        </a:spcAft>
                      </a:pPr>
                      <a:r>
                        <a:rPr lang="zh-CN" sz="1200" b="0" i="0" kern="0" dirty="0">
                          <a:solidFill>
                            <a:srgbClr val="000000"/>
                          </a:solidFill>
                          <a:effectLst/>
                          <a:latin typeface="Arial" panose="020B0604020202020204" pitchFamily="34" charset="0"/>
                          <a:ea typeface="Book Antiqua" panose="02040602050305030304" pitchFamily="18" charset="0"/>
                          <a:cs typeface="Arial" panose="020B0604020202020204" pitchFamily="34" charset="0"/>
                        </a:rPr>
                        <a:t>12 (63.2</a:t>
                      </a:r>
                      <a:r>
                        <a:rPr lang="it-IT" altLang="zh-CN" sz="1200" b="0" i="0" kern="0" dirty="0">
                          <a:solidFill>
                            <a:srgbClr val="000000"/>
                          </a:solidFill>
                          <a:effectLst/>
                          <a:latin typeface="Arial" panose="020B0604020202020204" pitchFamily="34" charset="0"/>
                          <a:ea typeface="Book Antiqua" panose="02040602050305030304" pitchFamily="18" charset="0"/>
                          <a:cs typeface="Arial" panose="020B0604020202020204" pitchFamily="34" charset="0"/>
                        </a:rPr>
                        <a:t>%</a:t>
                      </a:r>
                      <a:r>
                        <a:rPr lang="zh-CN" sz="1200" b="0" i="0" kern="0" dirty="0">
                          <a:solidFill>
                            <a:srgbClr val="000000"/>
                          </a:solidFill>
                          <a:effectLst/>
                          <a:latin typeface="Arial" panose="020B0604020202020204" pitchFamily="34" charset="0"/>
                          <a:ea typeface="Book Antiqua" panose="02040602050305030304" pitchFamily="18" charset="0"/>
                          <a:cs typeface="Arial" panose="020B0604020202020204" pitchFamily="34" charset="0"/>
                        </a:rPr>
                        <a:t>)</a:t>
                      </a:r>
                      <a:endParaRPr lang="it-IT" sz="1200" b="0" i="0" kern="100" dirty="0">
                        <a:effectLst/>
                        <a:latin typeface="Arial" panose="020B0604020202020204" pitchFamily="34" charset="0"/>
                        <a:ea typeface="SimSun" panose="02010600030101010101" pitchFamily="2" charset="-122"/>
                        <a:cs typeface="Arial" panose="020B0604020202020204" pitchFamily="34" charset="0"/>
                      </a:endParaRPr>
                    </a:p>
                  </a:txBody>
                  <a:tcPr marL="17780" marR="17780" marT="17780" marB="17780"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lgn="ctr" fontAlgn="ctr">
                        <a:lnSpc>
                          <a:spcPts val="1000"/>
                        </a:lnSpc>
                        <a:spcAft>
                          <a:spcPts val="0"/>
                        </a:spcAft>
                      </a:pPr>
                      <a:r>
                        <a:rPr lang="zh-CN" sz="1200" b="0" i="0" kern="0" dirty="0">
                          <a:solidFill>
                            <a:srgbClr val="000000"/>
                          </a:solidFill>
                          <a:effectLst/>
                          <a:latin typeface="Arial" panose="020B0604020202020204" pitchFamily="34" charset="0"/>
                          <a:ea typeface="Book Antiqua" panose="02040602050305030304" pitchFamily="18" charset="0"/>
                          <a:cs typeface="Arial" panose="020B0604020202020204" pitchFamily="34" charset="0"/>
                        </a:rPr>
                        <a:t>50 (73.5</a:t>
                      </a:r>
                      <a:r>
                        <a:rPr lang="it-IT" altLang="zh-CN" sz="1200" b="0" i="0" kern="0" dirty="0">
                          <a:solidFill>
                            <a:srgbClr val="000000"/>
                          </a:solidFill>
                          <a:effectLst/>
                          <a:latin typeface="Arial" panose="020B0604020202020204" pitchFamily="34" charset="0"/>
                          <a:ea typeface="Book Antiqua" panose="02040602050305030304" pitchFamily="18" charset="0"/>
                          <a:cs typeface="Arial" panose="020B0604020202020204" pitchFamily="34" charset="0"/>
                        </a:rPr>
                        <a:t>%</a:t>
                      </a:r>
                      <a:r>
                        <a:rPr lang="zh-CN" sz="1200" b="0" i="0" kern="0" dirty="0">
                          <a:solidFill>
                            <a:srgbClr val="000000"/>
                          </a:solidFill>
                          <a:effectLst/>
                          <a:latin typeface="Arial" panose="020B0604020202020204" pitchFamily="34" charset="0"/>
                          <a:ea typeface="Book Antiqua" panose="02040602050305030304" pitchFamily="18" charset="0"/>
                          <a:cs typeface="Arial" panose="020B0604020202020204" pitchFamily="34" charset="0"/>
                        </a:rPr>
                        <a:t>)</a:t>
                      </a:r>
                      <a:endParaRPr lang="it-IT" sz="1200" b="0" i="0" kern="100" dirty="0">
                        <a:effectLst/>
                        <a:latin typeface="Arial" panose="020B0604020202020204" pitchFamily="34" charset="0"/>
                        <a:ea typeface="SimSun" panose="02010600030101010101" pitchFamily="2" charset="-122"/>
                        <a:cs typeface="Arial" panose="020B0604020202020204" pitchFamily="34" charset="0"/>
                      </a:endParaRPr>
                    </a:p>
                  </a:txBody>
                  <a:tcPr marL="17780" marR="17780" marT="17780" marB="1778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extLst>
                  <a:ext uri="{0D108BD9-81ED-4DB2-BD59-A6C34878D82A}">
                    <a16:rowId xmlns:a16="http://schemas.microsoft.com/office/drawing/2014/main" val="3261466113"/>
                  </a:ext>
                </a:extLst>
              </a:tr>
              <a:tr h="239657">
                <a:tc>
                  <a:txBody>
                    <a:bodyPr/>
                    <a:lstStyle/>
                    <a:p>
                      <a:pPr algn="ctr">
                        <a:lnSpc>
                          <a:spcPct val="107000"/>
                        </a:lnSpc>
                        <a:spcAft>
                          <a:spcPts val="0"/>
                        </a:spcAft>
                      </a:pPr>
                      <a:r>
                        <a:rPr lang="it-IT" sz="1200" b="1"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IIIa</a:t>
                      </a:r>
                      <a:endParaRPr lang="it-IT" sz="1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ctr">
                        <a:lnSpc>
                          <a:spcPts val="1000"/>
                        </a:lnSpc>
                        <a:spcAft>
                          <a:spcPts val="0"/>
                        </a:spcAft>
                      </a:pPr>
                      <a:r>
                        <a:rPr lang="zh-CN" sz="1200" b="0" i="0" kern="0" dirty="0">
                          <a:solidFill>
                            <a:srgbClr val="000000"/>
                          </a:solidFill>
                          <a:effectLst/>
                          <a:latin typeface="Arial" panose="020B0604020202020204" pitchFamily="34" charset="0"/>
                          <a:ea typeface="Book Antiqua" panose="02040602050305030304" pitchFamily="18" charset="0"/>
                          <a:cs typeface="Arial" panose="020B0604020202020204" pitchFamily="34" charset="0"/>
                        </a:rPr>
                        <a:t>0 (0.0</a:t>
                      </a:r>
                      <a:r>
                        <a:rPr lang="it-IT" altLang="zh-CN" sz="1200" b="0" i="0" kern="0" dirty="0">
                          <a:solidFill>
                            <a:srgbClr val="000000"/>
                          </a:solidFill>
                          <a:effectLst/>
                          <a:latin typeface="Arial" panose="020B0604020202020204" pitchFamily="34" charset="0"/>
                          <a:ea typeface="Book Antiqua" panose="02040602050305030304" pitchFamily="18" charset="0"/>
                          <a:cs typeface="Arial" panose="020B0604020202020204" pitchFamily="34" charset="0"/>
                        </a:rPr>
                        <a:t>%</a:t>
                      </a:r>
                      <a:r>
                        <a:rPr lang="zh-CN" sz="1200" b="0" i="0" kern="0" dirty="0">
                          <a:solidFill>
                            <a:srgbClr val="000000"/>
                          </a:solidFill>
                          <a:effectLst/>
                          <a:latin typeface="Arial" panose="020B0604020202020204" pitchFamily="34" charset="0"/>
                          <a:ea typeface="Book Antiqua" panose="02040602050305030304" pitchFamily="18" charset="0"/>
                          <a:cs typeface="Arial" panose="020B0604020202020204" pitchFamily="34" charset="0"/>
                        </a:rPr>
                        <a:t>)</a:t>
                      </a:r>
                      <a:endParaRPr lang="it-IT" sz="1200" b="0" i="0" kern="100" dirty="0">
                        <a:effectLst/>
                        <a:latin typeface="Arial" panose="020B0604020202020204" pitchFamily="34" charset="0"/>
                        <a:ea typeface="SimSun" panose="02010600030101010101" pitchFamily="2" charset="-122"/>
                        <a:cs typeface="Arial" panose="020B0604020202020204" pitchFamily="34" charset="0"/>
                      </a:endParaRPr>
                    </a:p>
                  </a:txBody>
                  <a:tcPr marL="17780" marR="17780" marT="17780" marB="1778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ctr">
                        <a:lnSpc>
                          <a:spcPts val="1000"/>
                        </a:lnSpc>
                        <a:spcAft>
                          <a:spcPts val="0"/>
                        </a:spcAft>
                      </a:pPr>
                      <a:r>
                        <a:rPr lang="zh-CN" sz="1200" b="0" i="0" kern="0" dirty="0">
                          <a:solidFill>
                            <a:srgbClr val="000000"/>
                          </a:solidFill>
                          <a:effectLst/>
                          <a:latin typeface="Arial" panose="020B0604020202020204" pitchFamily="34" charset="0"/>
                          <a:ea typeface="Book Antiqua" panose="02040602050305030304" pitchFamily="18" charset="0"/>
                          <a:cs typeface="Arial" panose="020B0604020202020204" pitchFamily="34" charset="0"/>
                        </a:rPr>
                        <a:t>2 (10.5</a:t>
                      </a:r>
                      <a:r>
                        <a:rPr lang="it-IT" altLang="zh-CN" sz="1200" b="0" i="0" kern="0" dirty="0">
                          <a:solidFill>
                            <a:srgbClr val="000000"/>
                          </a:solidFill>
                          <a:effectLst/>
                          <a:latin typeface="Arial" panose="020B0604020202020204" pitchFamily="34" charset="0"/>
                          <a:ea typeface="Book Antiqua" panose="02040602050305030304" pitchFamily="18" charset="0"/>
                          <a:cs typeface="Arial" panose="020B0604020202020204" pitchFamily="34" charset="0"/>
                        </a:rPr>
                        <a:t>%</a:t>
                      </a:r>
                      <a:r>
                        <a:rPr lang="zh-CN" sz="1200" b="0" i="0" kern="0" dirty="0">
                          <a:solidFill>
                            <a:srgbClr val="000000"/>
                          </a:solidFill>
                          <a:effectLst/>
                          <a:latin typeface="Arial" panose="020B0604020202020204" pitchFamily="34" charset="0"/>
                          <a:ea typeface="Book Antiqua" panose="02040602050305030304" pitchFamily="18" charset="0"/>
                          <a:cs typeface="Arial" panose="020B0604020202020204" pitchFamily="34" charset="0"/>
                        </a:rPr>
                        <a:t>)</a:t>
                      </a:r>
                      <a:endParaRPr lang="it-IT" sz="1200" b="0" i="0" kern="100" dirty="0">
                        <a:effectLst/>
                        <a:latin typeface="Arial" panose="020B0604020202020204" pitchFamily="34" charset="0"/>
                        <a:ea typeface="SimSun" panose="02010600030101010101" pitchFamily="2" charset="-122"/>
                        <a:cs typeface="Arial" panose="020B0604020202020204" pitchFamily="34" charset="0"/>
                      </a:endParaRPr>
                    </a:p>
                  </a:txBody>
                  <a:tcPr marL="17780" marR="17780" marT="17780" marB="17780"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ctr">
                        <a:lnSpc>
                          <a:spcPts val="1000"/>
                        </a:lnSpc>
                        <a:spcAft>
                          <a:spcPts val="0"/>
                        </a:spcAft>
                      </a:pPr>
                      <a:r>
                        <a:rPr lang="zh-CN" sz="1200" b="0" i="0" kern="0" dirty="0">
                          <a:solidFill>
                            <a:srgbClr val="000000"/>
                          </a:solidFill>
                          <a:effectLst/>
                          <a:latin typeface="Arial" panose="020B0604020202020204" pitchFamily="34" charset="0"/>
                          <a:ea typeface="Book Antiqua" panose="02040602050305030304" pitchFamily="18" charset="0"/>
                          <a:cs typeface="Arial" panose="020B0604020202020204" pitchFamily="34" charset="0"/>
                        </a:rPr>
                        <a:t>3 (4.4</a:t>
                      </a:r>
                      <a:r>
                        <a:rPr lang="it-IT" altLang="zh-CN" sz="1200" b="0" i="0" kern="0" dirty="0">
                          <a:solidFill>
                            <a:srgbClr val="000000"/>
                          </a:solidFill>
                          <a:effectLst/>
                          <a:latin typeface="Arial" panose="020B0604020202020204" pitchFamily="34" charset="0"/>
                          <a:ea typeface="Book Antiqua" panose="02040602050305030304" pitchFamily="18" charset="0"/>
                          <a:cs typeface="Arial" panose="020B0604020202020204" pitchFamily="34" charset="0"/>
                        </a:rPr>
                        <a:t>%</a:t>
                      </a:r>
                      <a:r>
                        <a:rPr lang="zh-CN" sz="1200" b="0" i="0" kern="0" dirty="0">
                          <a:solidFill>
                            <a:srgbClr val="000000"/>
                          </a:solidFill>
                          <a:effectLst/>
                          <a:latin typeface="Arial" panose="020B0604020202020204" pitchFamily="34" charset="0"/>
                          <a:ea typeface="Book Antiqua" panose="02040602050305030304" pitchFamily="18" charset="0"/>
                          <a:cs typeface="Arial" panose="020B0604020202020204" pitchFamily="34" charset="0"/>
                        </a:rPr>
                        <a:t>)</a:t>
                      </a:r>
                      <a:endParaRPr lang="it-IT" sz="1200" b="0" i="0" kern="100" dirty="0">
                        <a:effectLst/>
                        <a:latin typeface="Arial" panose="020B0604020202020204" pitchFamily="34" charset="0"/>
                        <a:ea typeface="SimSun" panose="02010600030101010101" pitchFamily="2" charset="-122"/>
                        <a:cs typeface="Arial" panose="020B0604020202020204" pitchFamily="34" charset="0"/>
                      </a:endParaRPr>
                    </a:p>
                  </a:txBody>
                  <a:tcPr marL="17780" marR="17780" marT="17780" marB="1778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62723306"/>
                  </a:ext>
                </a:extLst>
              </a:tr>
              <a:tr h="239657">
                <a:tc>
                  <a:txBody>
                    <a:bodyPr/>
                    <a:lstStyle/>
                    <a:p>
                      <a:pPr algn="ctr">
                        <a:lnSpc>
                          <a:spcPct val="107000"/>
                        </a:lnSpc>
                        <a:spcAft>
                          <a:spcPts val="0"/>
                        </a:spcAft>
                      </a:pPr>
                      <a:r>
                        <a:rPr lang="it-IT" sz="1200" b="1"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IIIb</a:t>
                      </a:r>
                      <a:endParaRPr lang="it-IT" sz="1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lnL w="12700" cap="flat" cmpd="sng" algn="ctr">
                      <a:solidFill>
                        <a:schemeClr val="tx1"/>
                      </a:solid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lnSpc>
                          <a:spcPts val="1000"/>
                        </a:lnSpc>
                        <a:spcAft>
                          <a:spcPts val="0"/>
                        </a:spcAft>
                      </a:pPr>
                      <a:r>
                        <a:rPr lang="zh-CN" sz="1200" b="0" i="0" kern="0" dirty="0">
                          <a:solidFill>
                            <a:srgbClr val="000000"/>
                          </a:solidFill>
                          <a:effectLst/>
                          <a:latin typeface="Arial" panose="020B0604020202020204" pitchFamily="34" charset="0"/>
                          <a:ea typeface="Book Antiqua" panose="02040602050305030304" pitchFamily="18" charset="0"/>
                          <a:cs typeface="Arial" panose="020B0604020202020204" pitchFamily="34" charset="0"/>
                        </a:rPr>
                        <a:t>2 (5.7)</a:t>
                      </a:r>
                      <a:endParaRPr lang="it-IT" sz="1200" b="0" i="0" kern="100" dirty="0">
                        <a:effectLst/>
                        <a:latin typeface="Arial" panose="020B0604020202020204" pitchFamily="34" charset="0"/>
                        <a:ea typeface="SimSun" panose="02010600030101010101" pitchFamily="2" charset="-122"/>
                        <a:cs typeface="Arial" panose="020B0604020202020204" pitchFamily="34" charset="0"/>
                      </a:endParaRPr>
                    </a:p>
                  </a:txBody>
                  <a:tcPr marL="17780" marR="17780" marT="17780" marB="1778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lnSpc>
                          <a:spcPts val="1000"/>
                        </a:lnSpc>
                        <a:spcAft>
                          <a:spcPts val="0"/>
                        </a:spcAft>
                      </a:pPr>
                      <a:r>
                        <a:rPr lang="zh-CN" sz="1200" b="0" i="0" kern="0">
                          <a:solidFill>
                            <a:srgbClr val="000000"/>
                          </a:solidFill>
                          <a:effectLst/>
                          <a:latin typeface="Arial" panose="020B0604020202020204" pitchFamily="34" charset="0"/>
                          <a:ea typeface="Book Antiqua" panose="02040602050305030304" pitchFamily="18" charset="0"/>
                          <a:cs typeface="Arial" panose="020B0604020202020204" pitchFamily="34" charset="0"/>
                        </a:rPr>
                        <a:t>5 (26.3)</a:t>
                      </a:r>
                      <a:endParaRPr lang="it-IT" sz="1200" b="0" i="0" kern="100">
                        <a:effectLst/>
                        <a:latin typeface="Arial" panose="020B0604020202020204" pitchFamily="34" charset="0"/>
                        <a:ea typeface="SimSun" panose="02010600030101010101" pitchFamily="2" charset="-122"/>
                        <a:cs typeface="Arial" panose="020B0604020202020204" pitchFamily="34" charset="0"/>
                      </a:endParaRPr>
                    </a:p>
                  </a:txBody>
                  <a:tcPr marL="17780" marR="17780" marT="17780" marB="1778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lnSpc>
                          <a:spcPts val="1000"/>
                        </a:lnSpc>
                        <a:spcAft>
                          <a:spcPts val="0"/>
                        </a:spcAft>
                      </a:pPr>
                      <a:r>
                        <a:rPr lang="zh-CN" sz="1200" b="0" i="0" kern="0" dirty="0">
                          <a:solidFill>
                            <a:srgbClr val="000000"/>
                          </a:solidFill>
                          <a:effectLst/>
                          <a:latin typeface="Arial" panose="020B0604020202020204" pitchFamily="34" charset="0"/>
                          <a:ea typeface="Book Antiqua" panose="02040602050305030304" pitchFamily="18" charset="0"/>
                          <a:cs typeface="Arial" panose="020B0604020202020204" pitchFamily="34" charset="0"/>
                        </a:rPr>
                        <a:t>11 (16.2</a:t>
                      </a:r>
                      <a:r>
                        <a:rPr lang="it-IT" altLang="zh-CN" sz="1200" b="0" i="0" kern="0" dirty="0">
                          <a:solidFill>
                            <a:srgbClr val="000000"/>
                          </a:solidFill>
                          <a:effectLst/>
                          <a:latin typeface="Arial" panose="020B0604020202020204" pitchFamily="34" charset="0"/>
                          <a:ea typeface="Book Antiqua" panose="02040602050305030304" pitchFamily="18" charset="0"/>
                          <a:cs typeface="Arial" panose="020B0604020202020204" pitchFamily="34" charset="0"/>
                        </a:rPr>
                        <a:t>%</a:t>
                      </a:r>
                      <a:r>
                        <a:rPr lang="zh-CN" sz="1200" b="0" i="0" kern="0" dirty="0">
                          <a:solidFill>
                            <a:srgbClr val="000000"/>
                          </a:solidFill>
                          <a:effectLst/>
                          <a:latin typeface="Arial" panose="020B0604020202020204" pitchFamily="34" charset="0"/>
                          <a:ea typeface="Book Antiqua" panose="02040602050305030304" pitchFamily="18" charset="0"/>
                          <a:cs typeface="Arial" panose="020B0604020202020204" pitchFamily="34" charset="0"/>
                        </a:rPr>
                        <a:t>) </a:t>
                      </a:r>
                      <a:endParaRPr lang="it-IT" sz="1200" b="0" i="0" kern="100" dirty="0">
                        <a:effectLst/>
                        <a:latin typeface="Arial" panose="020B0604020202020204" pitchFamily="34" charset="0"/>
                        <a:ea typeface="SimSun" panose="02010600030101010101" pitchFamily="2" charset="-122"/>
                        <a:cs typeface="Arial" panose="020B0604020202020204" pitchFamily="34" charset="0"/>
                      </a:endParaRPr>
                    </a:p>
                  </a:txBody>
                  <a:tcPr marL="17780" marR="17780" marT="17780" marB="17780"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96509930"/>
                  </a:ext>
                </a:extLst>
              </a:tr>
              <a:tr h="239657">
                <a:tc>
                  <a:txBody>
                    <a:bodyPr/>
                    <a:lstStyle/>
                    <a:p>
                      <a:pPr algn="ctr" fontAlgn="b"/>
                      <a:r>
                        <a:rPr lang="en-US" sz="1200" b="1" u="none" strike="noStrike" dirty="0">
                          <a:solidFill>
                            <a:schemeClr val="tx1"/>
                          </a:solidFill>
                          <a:latin typeface="Arial" panose="020B0604020202020204" pitchFamily="34" charset="0"/>
                          <a:cs typeface="Arial" panose="020B0604020202020204" pitchFamily="34" charset="0"/>
                        </a:rPr>
                        <a:t>IV</a:t>
                      </a:r>
                      <a:endParaRPr lang="en-US" sz="1200" b="1" i="0" u="none" strike="noStrike" dirty="0">
                        <a:solidFill>
                          <a:schemeClr val="tx1"/>
                        </a:solidFill>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ctr">
                        <a:lnSpc>
                          <a:spcPts val="1000"/>
                        </a:lnSpc>
                        <a:spcAft>
                          <a:spcPts val="0"/>
                        </a:spcAft>
                      </a:pPr>
                      <a:r>
                        <a:rPr lang="zh-CN" sz="1200" b="0" i="0" kern="0" dirty="0">
                          <a:solidFill>
                            <a:srgbClr val="000000"/>
                          </a:solidFill>
                          <a:effectLst/>
                          <a:latin typeface="Arial" panose="020B0604020202020204" pitchFamily="34" charset="0"/>
                          <a:ea typeface="Book Antiqua" panose="02040602050305030304" pitchFamily="18" charset="0"/>
                          <a:cs typeface="Arial" panose="020B0604020202020204" pitchFamily="34" charset="0"/>
                        </a:rPr>
                        <a:t>0 (0.0</a:t>
                      </a:r>
                      <a:r>
                        <a:rPr lang="it-IT" altLang="zh-CN" sz="1200" b="0" i="0" kern="0" dirty="0">
                          <a:solidFill>
                            <a:srgbClr val="000000"/>
                          </a:solidFill>
                          <a:effectLst/>
                          <a:latin typeface="Arial" panose="020B0604020202020204" pitchFamily="34" charset="0"/>
                          <a:ea typeface="Book Antiqua" panose="02040602050305030304" pitchFamily="18" charset="0"/>
                          <a:cs typeface="Arial" panose="020B0604020202020204" pitchFamily="34" charset="0"/>
                        </a:rPr>
                        <a:t>%</a:t>
                      </a:r>
                      <a:r>
                        <a:rPr lang="zh-CN" sz="1200" b="0" i="0" kern="0" dirty="0">
                          <a:solidFill>
                            <a:srgbClr val="000000"/>
                          </a:solidFill>
                          <a:effectLst/>
                          <a:latin typeface="Arial" panose="020B0604020202020204" pitchFamily="34" charset="0"/>
                          <a:ea typeface="Book Antiqua" panose="02040602050305030304" pitchFamily="18" charset="0"/>
                          <a:cs typeface="Arial" panose="020B0604020202020204" pitchFamily="34" charset="0"/>
                        </a:rPr>
                        <a:t>)</a:t>
                      </a:r>
                      <a:endParaRPr lang="it-IT" sz="1200" b="0" i="0" kern="100" dirty="0">
                        <a:effectLst/>
                        <a:latin typeface="Arial" panose="020B0604020202020204" pitchFamily="34" charset="0"/>
                        <a:ea typeface="SimSun" panose="02010600030101010101" pitchFamily="2" charset="-122"/>
                        <a:cs typeface="Arial" panose="020B0604020202020204" pitchFamily="34" charset="0"/>
                      </a:endParaRPr>
                    </a:p>
                  </a:txBody>
                  <a:tcPr marL="17780" marR="17780" marT="17780" marB="1778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ctr">
                        <a:lnSpc>
                          <a:spcPts val="1000"/>
                        </a:lnSpc>
                        <a:spcAft>
                          <a:spcPts val="0"/>
                        </a:spcAft>
                      </a:pPr>
                      <a:r>
                        <a:rPr lang="zh-CN" sz="1200" b="0" i="0" kern="0" dirty="0">
                          <a:solidFill>
                            <a:srgbClr val="000000"/>
                          </a:solidFill>
                          <a:effectLst/>
                          <a:latin typeface="Arial" panose="020B0604020202020204" pitchFamily="34" charset="0"/>
                          <a:ea typeface="Book Antiqua" panose="02040602050305030304" pitchFamily="18" charset="0"/>
                          <a:cs typeface="Arial" panose="020B0604020202020204" pitchFamily="34" charset="0"/>
                        </a:rPr>
                        <a:t>0 (0.0</a:t>
                      </a:r>
                      <a:r>
                        <a:rPr lang="it-IT" altLang="zh-CN" sz="1200" b="0" i="0" kern="0" dirty="0">
                          <a:solidFill>
                            <a:srgbClr val="000000"/>
                          </a:solidFill>
                          <a:effectLst/>
                          <a:latin typeface="Arial" panose="020B0604020202020204" pitchFamily="34" charset="0"/>
                          <a:ea typeface="Book Antiqua" panose="02040602050305030304" pitchFamily="18" charset="0"/>
                          <a:cs typeface="Arial" panose="020B0604020202020204" pitchFamily="34" charset="0"/>
                        </a:rPr>
                        <a:t>%</a:t>
                      </a:r>
                      <a:r>
                        <a:rPr lang="zh-CN" sz="1200" b="0" i="0" kern="0" dirty="0">
                          <a:solidFill>
                            <a:srgbClr val="000000"/>
                          </a:solidFill>
                          <a:effectLst/>
                          <a:latin typeface="Arial" panose="020B0604020202020204" pitchFamily="34" charset="0"/>
                          <a:ea typeface="Book Antiqua" panose="02040602050305030304" pitchFamily="18" charset="0"/>
                          <a:cs typeface="Arial" panose="020B0604020202020204" pitchFamily="34" charset="0"/>
                        </a:rPr>
                        <a:t>)</a:t>
                      </a:r>
                      <a:endParaRPr lang="it-IT" sz="1200" b="0" i="0" kern="100" dirty="0">
                        <a:effectLst/>
                        <a:latin typeface="Arial" panose="020B0604020202020204" pitchFamily="34" charset="0"/>
                        <a:ea typeface="SimSun" panose="02010600030101010101" pitchFamily="2" charset="-122"/>
                        <a:cs typeface="Arial" panose="020B0604020202020204" pitchFamily="34" charset="0"/>
                      </a:endParaRPr>
                    </a:p>
                  </a:txBody>
                  <a:tcPr marL="17780" marR="17780" marT="17780" marB="1778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ctr">
                        <a:lnSpc>
                          <a:spcPts val="1000"/>
                        </a:lnSpc>
                        <a:spcAft>
                          <a:spcPts val="0"/>
                        </a:spcAft>
                      </a:pPr>
                      <a:r>
                        <a:rPr lang="zh-CN" sz="1200" b="0" i="0" kern="0" dirty="0">
                          <a:solidFill>
                            <a:srgbClr val="000000"/>
                          </a:solidFill>
                          <a:effectLst/>
                          <a:latin typeface="Arial" panose="020B0604020202020204" pitchFamily="34" charset="0"/>
                          <a:ea typeface="Book Antiqua" panose="02040602050305030304" pitchFamily="18" charset="0"/>
                          <a:cs typeface="Arial" panose="020B0604020202020204" pitchFamily="34" charset="0"/>
                        </a:rPr>
                        <a:t>4 (5.9</a:t>
                      </a:r>
                      <a:r>
                        <a:rPr lang="it-IT" altLang="zh-CN" sz="1200" b="0" i="0" kern="0" dirty="0">
                          <a:solidFill>
                            <a:srgbClr val="000000"/>
                          </a:solidFill>
                          <a:effectLst/>
                          <a:latin typeface="Arial" panose="020B0604020202020204" pitchFamily="34" charset="0"/>
                          <a:ea typeface="Book Antiqua" panose="02040602050305030304" pitchFamily="18" charset="0"/>
                          <a:cs typeface="Arial" panose="020B0604020202020204" pitchFamily="34" charset="0"/>
                        </a:rPr>
                        <a:t>%</a:t>
                      </a:r>
                      <a:r>
                        <a:rPr lang="zh-CN" sz="1200" b="0" i="0" kern="0" dirty="0">
                          <a:solidFill>
                            <a:srgbClr val="000000"/>
                          </a:solidFill>
                          <a:effectLst/>
                          <a:latin typeface="Arial" panose="020B0604020202020204" pitchFamily="34" charset="0"/>
                          <a:ea typeface="Book Antiqua" panose="02040602050305030304" pitchFamily="18" charset="0"/>
                          <a:cs typeface="Arial" panose="020B0604020202020204" pitchFamily="34" charset="0"/>
                        </a:rPr>
                        <a:t>)</a:t>
                      </a:r>
                      <a:endParaRPr lang="it-IT" sz="1200" b="0" i="0" kern="100" dirty="0">
                        <a:effectLst/>
                        <a:latin typeface="Arial" panose="020B0604020202020204" pitchFamily="34" charset="0"/>
                        <a:ea typeface="SimSun" panose="02010600030101010101" pitchFamily="2" charset="-122"/>
                        <a:cs typeface="Arial" panose="020B0604020202020204" pitchFamily="34" charset="0"/>
                      </a:endParaRPr>
                    </a:p>
                  </a:txBody>
                  <a:tcPr marL="17780" marR="17780" marT="17780" marB="17780"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82658366"/>
                  </a:ext>
                </a:extLst>
              </a:tr>
              <a:tr h="239657">
                <a:tc>
                  <a:txBody>
                    <a:bodyPr/>
                    <a:lstStyle/>
                    <a:p>
                      <a:pPr algn="ctr" fontAlgn="b"/>
                      <a:r>
                        <a:rPr lang="en-US" sz="1200" b="1" u="none" strike="noStrike" dirty="0">
                          <a:solidFill>
                            <a:schemeClr val="tx1"/>
                          </a:solidFill>
                          <a:latin typeface="Arial" panose="020B0604020202020204" pitchFamily="34" charset="0"/>
                          <a:cs typeface="Arial" panose="020B0604020202020204" pitchFamily="34" charset="0"/>
                        </a:rPr>
                        <a:t>V</a:t>
                      </a:r>
                      <a:endParaRPr lang="en-US" sz="1200" b="1" i="0" u="none" strike="noStrike" dirty="0">
                        <a:solidFill>
                          <a:schemeClr val="tx1"/>
                        </a:solidFill>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200" b="0" i="0" u="none" strike="noStrike" dirty="0">
                          <a:solidFill>
                            <a:schemeClr val="tx1"/>
                          </a:solidFill>
                          <a:latin typeface="Arial" panose="020B0604020202020204" pitchFamily="34" charset="0"/>
                          <a:cs typeface="Arial" panose="020B0604020202020204" pitchFamily="34" charset="0"/>
                        </a:rPr>
                        <a:t>0 (0%)</a:t>
                      </a:r>
                    </a:p>
                  </a:txBody>
                  <a:tcPr marL="9525" marR="9525" marT="9525"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dirty="0">
                          <a:solidFill>
                            <a:schemeClr val="tx1"/>
                          </a:solidFill>
                          <a:latin typeface="Arial" panose="020B0604020202020204" pitchFamily="34" charset="0"/>
                          <a:cs typeface="Arial" panose="020B0604020202020204" pitchFamily="34" charset="0"/>
                        </a:rPr>
                        <a:t>0 (0%)</a:t>
                      </a:r>
                    </a:p>
                  </a:txBody>
                  <a:tcPr marL="9525" marR="9525" marT="9525"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baseline="0" dirty="0">
                          <a:solidFill>
                            <a:schemeClr val="tx1"/>
                          </a:solidFill>
                          <a:latin typeface="Arial" panose="020B0604020202020204" pitchFamily="34" charset="0"/>
                          <a:cs typeface="Arial" panose="020B0604020202020204" pitchFamily="34" charset="0"/>
                        </a:rPr>
                        <a:t>0 (0%)</a:t>
                      </a:r>
                      <a:endParaRPr lang="en-US" sz="1200" b="0" i="0" u="none" strike="noStrike" dirty="0">
                        <a:solidFill>
                          <a:schemeClr val="tx1"/>
                        </a:solidFill>
                        <a:latin typeface="Arial" panose="020B0604020202020204" pitchFamily="34" charset="0"/>
                        <a:cs typeface="Arial" panose="020B0604020202020204" pitchFamily="34" charset="0"/>
                      </a:endParaRPr>
                    </a:p>
                  </a:txBody>
                  <a:tcPr marL="9525" marR="9525" marT="9525" marB="0"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12192114"/>
                  </a:ext>
                </a:extLst>
              </a:tr>
            </a:tbl>
          </a:graphicData>
        </a:graphic>
      </p:graphicFrame>
      <p:graphicFrame>
        <p:nvGraphicFramePr>
          <p:cNvPr id="2" name="Tabella 1"/>
          <p:cNvGraphicFramePr>
            <a:graphicFrameLocks noGrp="1"/>
          </p:cNvGraphicFramePr>
          <p:nvPr>
            <p:extLst>
              <p:ext uri="{D42A27DB-BD31-4B8C-83A1-F6EECF244321}">
                <p14:modId xmlns:p14="http://schemas.microsoft.com/office/powerpoint/2010/main" val="1383317840"/>
              </p:ext>
            </p:extLst>
          </p:nvPr>
        </p:nvGraphicFramePr>
        <p:xfrm>
          <a:off x="107504" y="2708920"/>
          <a:ext cx="4536504" cy="1854200"/>
        </p:xfrm>
        <a:graphic>
          <a:graphicData uri="http://schemas.openxmlformats.org/drawingml/2006/table">
            <a:tbl>
              <a:tblPr firstRow="1" bandRow="1">
                <a:tableStyleId>{D7AC3CCA-C797-4891-BE02-D94E43425B78}</a:tableStyleId>
              </a:tblPr>
              <a:tblGrid>
                <a:gridCol w="3672408">
                  <a:extLst>
                    <a:ext uri="{9D8B030D-6E8A-4147-A177-3AD203B41FA5}">
                      <a16:colId xmlns:a16="http://schemas.microsoft.com/office/drawing/2014/main" val="1806300288"/>
                    </a:ext>
                  </a:extLst>
                </a:gridCol>
                <a:gridCol w="864096">
                  <a:extLst>
                    <a:ext uri="{9D8B030D-6E8A-4147-A177-3AD203B41FA5}">
                      <a16:colId xmlns:a16="http://schemas.microsoft.com/office/drawing/2014/main" val="4245490858"/>
                    </a:ext>
                  </a:extLst>
                </a:gridCol>
              </a:tblGrid>
              <a:tr h="370840">
                <a:tc>
                  <a:txBody>
                    <a:bodyPr/>
                    <a:lstStyle/>
                    <a:p>
                      <a:pPr algn="l" fontAlgn="b"/>
                      <a:r>
                        <a:rPr lang="en-US" sz="1600" b="1" u="none" strike="noStrike" dirty="0">
                          <a:latin typeface="Arial" panose="020B0604020202020204" pitchFamily="34" charset="0"/>
                          <a:cs typeface="Arial" panose="020B0604020202020204" pitchFamily="34" charset="0"/>
                        </a:rPr>
                        <a:t>TYPE</a:t>
                      </a:r>
                      <a:endParaRPr lang="en-US" sz="1600" b="1" i="0" u="none" strike="noStrike" dirty="0">
                        <a:solidFill>
                          <a:srgbClr val="FF0000"/>
                        </a:solidFill>
                        <a:latin typeface="Arial" panose="020B0604020202020204" pitchFamily="34" charset="0"/>
                        <a:cs typeface="Arial" panose="020B0604020202020204" pitchFamily="34" charset="0"/>
                      </a:endParaRPr>
                    </a:p>
                  </a:txBody>
                  <a:tcPr marL="9525" marR="9525" marT="9525" marB="0" anchor="b">
                    <a:solidFill>
                      <a:schemeClr val="bg1">
                        <a:lumMod val="95000"/>
                      </a:schemeClr>
                    </a:solidFill>
                  </a:tcPr>
                </a:tc>
                <a:tc>
                  <a:txBody>
                    <a:bodyPr/>
                    <a:lstStyle/>
                    <a:p>
                      <a:pPr algn="l" fontAlgn="b"/>
                      <a:r>
                        <a:rPr lang="en-US" sz="1600" b="0" i="0" u="none" strike="noStrike" dirty="0">
                          <a:solidFill>
                            <a:schemeClr val="tx1"/>
                          </a:solidFill>
                          <a:latin typeface="Arial" panose="020B0604020202020204" pitchFamily="34" charset="0"/>
                          <a:cs typeface="Arial" panose="020B0604020202020204" pitchFamily="34" charset="0"/>
                        </a:rPr>
                        <a:t>P=0.052</a:t>
                      </a:r>
                    </a:p>
                  </a:txBody>
                  <a:tcPr marL="9525" marR="9525" marT="9525" marB="0" anchor="b">
                    <a:solidFill>
                      <a:schemeClr val="bg1">
                        <a:lumMod val="95000"/>
                      </a:schemeClr>
                    </a:solidFill>
                  </a:tcPr>
                </a:tc>
                <a:extLst>
                  <a:ext uri="{0D108BD9-81ED-4DB2-BD59-A6C34878D82A}">
                    <a16:rowId xmlns:a16="http://schemas.microsoft.com/office/drawing/2014/main" val="704621189"/>
                  </a:ext>
                </a:extLst>
              </a:tr>
              <a:tr h="370840">
                <a:tc>
                  <a:txBody>
                    <a:bodyPr/>
                    <a:lstStyle/>
                    <a:p>
                      <a:pPr algn="l" fontAlgn="b"/>
                      <a:r>
                        <a:rPr lang="en-US" sz="1600" b="1" u="none" strike="noStrike" kern="1200" dirty="0">
                          <a:solidFill>
                            <a:schemeClr val="dk1"/>
                          </a:solidFill>
                          <a:latin typeface="Arial" panose="020B0604020202020204" pitchFamily="34" charset="0"/>
                          <a:ea typeface="+mn-ea"/>
                          <a:cs typeface="Arial" panose="020B0604020202020204" pitchFamily="34" charset="0"/>
                        </a:rPr>
                        <a:t>SURGICAL</a:t>
                      </a:r>
                    </a:p>
                  </a:txBody>
                  <a:tcPr marL="9525" marR="9525" marT="9525" marB="0" anchor="b">
                    <a:solidFill>
                      <a:schemeClr val="bg1">
                        <a:lumMod val="95000"/>
                      </a:schemeClr>
                    </a:solidFill>
                  </a:tcPr>
                </a:tc>
                <a:tc>
                  <a:txBody>
                    <a:bodyPr/>
                    <a:lstStyle/>
                    <a:p>
                      <a:pPr algn="l" fontAlgn="b"/>
                      <a:r>
                        <a:rPr lang="en-US" sz="1600" b="0" i="0" u="none" strike="noStrike" dirty="0">
                          <a:solidFill>
                            <a:schemeClr val="tx1"/>
                          </a:solidFill>
                          <a:latin typeface="Arial" panose="020B0604020202020204" pitchFamily="34" charset="0"/>
                          <a:cs typeface="Arial" panose="020B0604020202020204" pitchFamily="34" charset="0"/>
                        </a:rPr>
                        <a:t>P=0.29</a:t>
                      </a:r>
                    </a:p>
                  </a:txBody>
                  <a:tcPr marL="9525" marR="9525" marT="9525" marB="0" anchor="b">
                    <a:solidFill>
                      <a:schemeClr val="bg1">
                        <a:lumMod val="95000"/>
                      </a:schemeClr>
                    </a:solidFill>
                  </a:tcPr>
                </a:tc>
                <a:extLst>
                  <a:ext uri="{0D108BD9-81ED-4DB2-BD59-A6C34878D82A}">
                    <a16:rowId xmlns:a16="http://schemas.microsoft.com/office/drawing/2014/main" val="1939849083"/>
                  </a:ext>
                </a:extLst>
              </a:tr>
              <a:tr h="370840">
                <a:tc>
                  <a:txBody>
                    <a:bodyPr/>
                    <a:lstStyle/>
                    <a:p>
                      <a:pPr algn="l" fontAlgn="b"/>
                      <a:r>
                        <a:rPr lang="en-US" sz="1600" b="1" u="none" strike="noStrike" kern="1200" dirty="0">
                          <a:solidFill>
                            <a:schemeClr val="dk1"/>
                          </a:solidFill>
                          <a:latin typeface="Arial" panose="020B0604020202020204" pitchFamily="34" charset="0"/>
                          <a:ea typeface="+mn-ea"/>
                          <a:cs typeface="Arial" panose="020B0604020202020204" pitchFamily="34" charset="0"/>
                        </a:rPr>
                        <a:t>NON-SURGICAL</a:t>
                      </a:r>
                    </a:p>
                  </a:txBody>
                  <a:tcPr marL="9525" marR="9525" marT="9525" marB="0" anchor="b">
                    <a:solidFill>
                      <a:schemeClr val="bg1">
                        <a:lumMod val="95000"/>
                      </a:schemeClr>
                    </a:solidFill>
                  </a:tcPr>
                </a:tc>
                <a:tc>
                  <a:txBody>
                    <a:bodyPr/>
                    <a:lstStyle/>
                    <a:p>
                      <a:pPr algn="l" fontAlgn="b"/>
                      <a:r>
                        <a:rPr lang="en-US" sz="1600" b="0" i="0" u="none" strike="noStrike" dirty="0">
                          <a:solidFill>
                            <a:schemeClr val="tx1"/>
                          </a:solidFill>
                          <a:latin typeface="Arial" panose="020B0604020202020204" pitchFamily="34" charset="0"/>
                          <a:cs typeface="Arial" panose="020B0604020202020204" pitchFamily="34" charset="0"/>
                        </a:rPr>
                        <a:t>P=0.17</a:t>
                      </a:r>
                    </a:p>
                  </a:txBody>
                  <a:tcPr marL="9525" marR="9525" marT="9525" marB="0" anchor="b">
                    <a:solidFill>
                      <a:schemeClr val="bg1">
                        <a:lumMod val="95000"/>
                      </a:schemeClr>
                    </a:solidFill>
                  </a:tcPr>
                </a:tc>
                <a:extLst>
                  <a:ext uri="{0D108BD9-81ED-4DB2-BD59-A6C34878D82A}">
                    <a16:rowId xmlns:a16="http://schemas.microsoft.com/office/drawing/2014/main" val="2230385289"/>
                  </a:ext>
                </a:extLst>
              </a:tr>
              <a:tr h="370840">
                <a:tc>
                  <a:txBody>
                    <a:bodyPr/>
                    <a:lstStyle/>
                    <a:p>
                      <a:pPr algn="l" fontAlgn="b"/>
                      <a:r>
                        <a:rPr lang="en-US" sz="1600" b="1" u="none" strike="noStrike" dirty="0">
                          <a:latin typeface="Arial" panose="020B0604020202020204" pitchFamily="34" charset="0"/>
                          <a:cs typeface="Arial" panose="020B0604020202020204" pitchFamily="34" charset="0"/>
                        </a:rPr>
                        <a:t>CLAVIEN-DINDO GRADE</a:t>
                      </a:r>
                      <a:endParaRPr lang="en-US" sz="1600" b="1" i="0" u="none" strike="noStrike" dirty="0">
                        <a:solidFill>
                          <a:srgbClr val="FF0000"/>
                        </a:solidFill>
                        <a:latin typeface="Arial" panose="020B0604020202020204" pitchFamily="34" charset="0"/>
                        <a:cs typeface="Arial" panose="020B0604020202020204" pitchFamily="34" charset="0"/>
                      </a:endParaRPr>
                    </a:p>
                  </a:txBody>
                  <a:tcPr marL="9525" marR="9525" marT="9525" marB="0" anchor="b">
                    <a:solidFill>
                      <a:schemeClr val="bg1">
                        <a:lumMod val="95000"/>
                      </a:schemeClr>
                    </a:solidFill>
                  </a:tcPr>
                </a:tc>
                <a:tc>
                  <a:txBody>
                    <a:bodyPr/>
                    <a:lstStyle/>
                    <a:p>
                      <a:pPr algn="l" fontAlgn="b"/>
                      <a:r>
                        <a:rPr lang="en-US" sz="1600" b="0" i="0" u="none" strike="noStrike" dirty="0">
                          <a:solidFill>
                            <a:schemeClr val="tx1"/>
                          </a:solidFill>
                          <a:latin typeface="Arial" panose="020B0604020202020204" pitchFamily="34" charset="0"/>
                          <a:cs typeface="Arial" panose="020B0604020202020204" pitchFamily="34" charset="0"/>
                        </a:rPr>
                        <a:t>P=0.11</a:t>
                      </a:r>
                    </a:p>
                  </a:txBody>
                  <a:tcPr marL="9525" marR="9525" marT="9525" marB="0" anchor="b">
                    <a:solidFill>
                      <a:schemeClr val="bg1">
                        <a:lumMod val="95000"/>
                      </a:schemeClr>
                    </a:solidFill>
                  </a:tcPr>
                </a:tc>
                <a:extLst>
                  <a:ext uri="{0D108BD9-81ED-4DB2-BD59-A6C34878D82A}">
                    <a16:rowId xmlns:a16="http://schemas.microsoft.com/office/drawing/2014/main" val="158135090"/>
                  </a:ext>
                </a:extLst>
              </a:tr>
              <a:tr h="370840">
                <a:tc>
                  <a:txBody>
                    <a:bodyPr/>
                    <a:lstStyle/>
                    <a:p>
                      <a:pPr algn="l" fontAlgn="b"/>
                      <a:r>
                        <a:rPr lang="en-US" sz="1600" b="1" i="0" u="none" strike="noStrike" dirty="0">
                          <a:solidFill>
                            <a:schemeClr val="tx1"/>
                          </a:solidFill>
                          <a:latin typeface="Arial" panose="020B0604020202020204" pitchFamily="34" charset="0"/>
                          <a:cs typeface="Arial" panose="020B0604020202020204" pitchFamily="34" charset="0"/>
                        </a:rPr>
                        <a:t>REOPERATION</a:t>
                      </a:r>
                    </a:p>
                  </a:txBody>
                  <a:tcPr marL="9525" marR="9525" marT="9525" marB="0" anchor="b">
                    <a:solidFill>
                      <a:schemeClr val="bg1">
                        <a:lumMod val="95000"/>
                      </a:schemeClr>
                    </a:solidFill>
                  </a:tcPr>
                </a:tc>
                <a:tc>
                  <a:txBody>
                    <a:bodyPr/>
                    <a:lstStyle/>
                    <a:p>
                      <a:pPr algn="l" fontAlgn="b"/>
                      <a:r>
                        <a:rPr lang="en-US" sz="1600" b="0" i="0" u="none" strike="noStrike" dirty="0">
                          <a:solidFill>
                            <a:schemeClr val="tx1"/>
                          </a:solidFill>
                          <a:latin typeface="Arial" panose="020B0604020202020204" pitchFamily="34" charset="0"/>
                          <a:cs typeface="Arial" panose="020B0604020202020204" pitchFamily="34" charset="0"/>
                        </a:rPr>
                        <a:t>P=0.38</a:t>
                      </a:r>
                    </a:p>
                  </a:txBody>
                  <a:tcPr marL="9525" marR="9525" marT="9525" marB="0" anchor="b">
                    <a:solidFill>
                      <a:schemeClr val="bg1">
                        <a:lumMod val="95000"/>
                      </a:schemeClr>
                    </a:solidFill>
                  </a:tcPr>
                </a:tc>
                <a:extLst>
                  <a:ext uri="{0D108BD9-81ED-4DB2-BD59-A6C34878D82A}">
                    <a16:rowId xmlns:a16="http://schemas.microsoft.com/office/drawing/2014/main" val="1865308126"/>
                  </a:ext>
                </a:extLst>
              </a:tr>
            </a:tbl>
          </a:graphicData>
        </a:graphic>
      </p:graphicFrame>
      <p:graphicFrame>
        <p:nvGraphicFramePr>
          <p:cNvPr id="5" name="Tabella 4"/>
          <p:cNvGraphicFramePr>
            <a:graphicFrameLocks noGrp="1"/>
          </p:cNvGraphicFramePr>
          <p:nvPr>
            <p:extLst>
              <p:ext uri="{D42A27DB-BD31-4B8C-83A1-F6EECF244321}">
                <p14:modId xmlns:p14="http://schemas.microsoft.com/office/powerpoint/2010/main" val="1621267537"/>
              </p:ext>
            </p:extLst>
          </p:nvPr>
        </p:nvGraphicFramePr>
        <p:xfrm>
          <a:off x="5436096" y="1636680"/>
          <a:ext cx="3672408" cy="720080"/>
        </p:xfrm>
        <a:graphic>
          <a:graphicData uri="http://schemas.openxmlformats.org/drawingml/2006/table">
            <a:tbl>
              <a:tblPr firstRow="1" bandRow="1">
                <a:tableStyleId>{D7AC3CCA-C797-4891-BE02-D94E43425B78}</a:tableStyleId>
              </a:tblPr>
              <a:tblGrid>
                <a:gridCol w="1128126">
                  <a:extLst>
                    <a:ext uri="{9D8B030D-6E8A-4147-A177-3AD203B41FA5}">
                      <a16:colId xmlns:a16="http://schemas.microsoft.com/office/drawing/2014/main" val="3513402999"/>
                    </a:ext>
                  </a:extLst>
                </a:gridCol>
                <a:gridCol w="1392155">
                  <a:extLst>
                    <a:ext uri="{9D8B030D-6E8A-4147-A177-3AD203B41FA5}">
                      <a16:colId xmlns:a16="http://schemas.microsoft.com/office/drawing/2014/main" val="201972432"/>
                    </a:ext>
                  </a:extLst>
                </a:gridCol>
                <a:gridCol w="1152127">
                  <a:extLst>
                    <a:ext uri="{9D8B030D-6E8A-4147-A177-3AD203B41FA5}">
                      <a16:colId xmlns:a16="http://schemas.microsoft.com/office/drawing/2014/main" val="3179272904"/>
                    </a:ext>
                  </a:extLst>
                </a:gridCol>
              </a:tblGrid>
              <a:tr h="360040">
                <a:tc>
                  <a:txBody>
                    <a:bodyPr/>
                    <a:lstStyle/>
                    <a:p>
                      <a:pPr algn="ctr"/>
                      <a:r>
                        <a:rPr lang="it-IT" sz="1200" dirty="0">
                          <a:latin typeface="Arial" panose="020B0604020202020204" pitchFamily="34" charset="0"/>
                          <a:cs typeface="Arial" panose="020B0604020202020204" pitchFamily="34" charset="0"/>
                        </a:rPr>
                        <a:t>ROBOTIC</a:t>
                      </a:r>
                    </a:p>
                  </a:txBody>
                  <a:tcPr anchor="ctr">
                    <a:solidFill>
                      <a:schemeClr val="bg1">
                        <a:lumMod val="75000"/>
                      </a:schemeClr>
                    </a:solidFill>
                  </a:tcPr>
                </a:tc>
                <a:tc>
                  <a:txBody>
                    <a:bodyPr/>
                    <a:lstStyle/>
                    <a:p>
                      <a:pPr algn="ctr"/>
                      <a:r>
                        <a:rPr lang="it-IT" sz="1200" dirty="0">
                          <a:latin typeface="Arial" panose="020B0604020202020204" pitchFamily="34" charset="0"/>
                          <a:cs typeface="Arial" panose="020B0604020202020204" pitchFamily="34" charset="0"/>
                        </a:rPr>
                        <a:t>LAPAROSCOPY</a:t>
                      </a:r>
                    </a:p>
                  </a:txBody>
                  <a:tcPr anchor="ctr">
                    <a:solidFill>
                      <a:schemeClr val="bg1">
                        <a:lumMod val="75000"/>
                      </a:schemeClr>
                    </a:solidFill>
                  </a:tcPr>
                </a:tc>
                <a:tc>
                  <a:txBody>
                    <a:bodyPr/>
                    <a:lstStyle/>
                    <a:p>
                      <a:pPr algn="ctr"/>
                      <a:r>
                        <a:rPr lang="it-IT" sz="1200" dirty="0">
                          <a:latin typeface="Arial" panose="020B0604020202020204" pitchFamily="34" charset="0"/>
                          <a:cs typeface="Arial" panose="020B0604020202020204" pitchFamily="34" charset="0"/>
                        </a:rPr>
                        <a:t>OPEN</a:t>
                      </a:r>
                    </a:p>
                  </a:txBody>
                  <a:tcPr anchor="ctr">
                    <a:solidFill>
                      <a:schemeClr val="bg1">
                        <a:lumMod val="75000"/>
                      </a:schemeClr>
                    </a:solidFill>
                  </a:tcPr>
                </a:tc>
                <a:extLst>
                  <a:ext uri="{0D108BD9-81ED-4DB2-BD59-A6C34878D82A}">
                    <a16:rowId xmlns:a16="http://schemas.microsoft.com/office/drawing/2014/main" val="4249192087"/>
                  </a:ext>
                </a:extLst>
              </a:tr>
              <a:tr h="360040">
                <a:tc>
                  <a:txBody>
                    <a:bodyPr/>
                    <a:lstStyle/>
                    <a:p>
                      <a:pPr>
                        <a:lnSpc>
                          <a:spcPct val="107000"/>
                        </a:lnSpc>
                        <a:spcAft>
                          <a:spcPts val="0"/>
                        </a:spcAft>
                      </a:pPr>
                      <a:r>
                        <a:rPr lang="it-IT" sz="1400" kern="1200" dirty="0">
                          <a:solidFill>
                            <a:schemeClr val="dk1"/>
                          </a:solidFill>
                          <a:effectLst/>
                          <a:latin typeface="+mn-lt"/>
                          <a:ea typeface="+mn-ea"/>
                          <a:cs typeface="+mn-cs"/>
                        </a:rPr>
                        <a:t>27</a:t>
                      </a:r>
                      <a:r>
                        <a:rPr lang="it-IT" sz="1400" kern="1200" baseline="-25000" dirty="0">
                          <a:solidFill>
                            <a:schemeClr val="dk1"/>
                          </a:solidFill>
                          <a:effectLst/>
                          <a:latin typeface="+mn-lt"/>
                          <a:ea typeface="+mn-ea"/>
                          <a:cs typeface="+mn-cs"/>
                        </a:rPr>
                        <a:t> </a:t>
                      </a:r>
                      <a:r>
                        <a:rPr lang="it-IT" sz="1400" kern="1200" dirty="0">
                          <a:solidFill>
                            <a:schemeClr val="dk1"/>
                          </a:solidFill>
                          <a:effectLst/>
                          <a:latin typeface="+mn-lt"/>
                          <a:ea typeface="+mn-ea"/>
                          <a:cs typeface="+mn-cs"/>
                        </a:rPr>
                        <a:t>(</a:t>
                      </a:r>
                      <a:r>
                        <a:rPr lang="it-IT" sz="1400" b="1" kern="1200" dirty="0">
                          <a:solidFill>
                            <a:schemeClr val="dk1"/>
                          </a:solidFill>
                          <a:effectLst/>
                          <a:latin typeface="+mn-lt"/>
                          <a:ea typeface="+mn-ea"/>
                          <a:cs typeface="+mn-cs"/>
                        </a:rPr>
                        <a:t>17.9%</a:t>
                      </a:r>
                      <a:r>
                        <a:rPr lang="it-IT" sz="1400" kern="1200" dirty="0">
                          <a:solidFill>
                            <a:schemeClr val="dk1"/>
                          </a:solidFill>
                          <a:effectLst/>
                          <a:latin typeface="+mn-lt"/>
                          <a:ea typeface="+mn-ea"/>
                          <a:cs typeface="+mn-cs"/>
                        </a:rPr>
                        <a:t>)</a:t>
                      </a:r>
                      <a:endParaRPr lang="it-IT" sz="14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it-IT" sz="1400" kern="1200" dirty="0">
                          <a:solidFill>
                            <a:schemeClr val="dk1"/>
                          </a:solidFill>
                          <a:effectLst/>
                          <a:latin typeface="+mn-lt"/>
                          <a:ea typeface="+mn-ea"/>
                          <a:cs typeface="+mn-cs"/>
                        </a:rPr>
                        <a:t>18 (</a:t>
                      </a:r>
                      <a:r>
                        <a:rPr lang="it-IT" sz="1400" b="1" kern="1200" dirty="0">
                          <a:solidFill>
                            <a:schemeClr val="dk1"/>
                          </a:solidFill>
                          <a:effectLst/>
                          <a:latin typeface="+mn-lt"/>
                          <a:ea typeface="+mn-ea"/>
                          <a:cs typeface="+mn-cs"/>
                        </a:rPr>
                        <a:t>11.9%</a:t>
                      </a:r>
                      <a:r>
                        <a:rPr lang="it-IT" sz="1400" kern="1200" dirty="0">
                          <a:solidFill>
                            <a:schemeClr val="dk1"/>
                          </a:solidFill>
                          <a:effectLst/>
                          <a:latin typeface="+mn-lt"/>
                          <a:ea typeface="+mn-ea"/>
                          <a:cs typeface="+mn-cs"/>
                        </a:rPr>
                        <a:t>)</a:t>
                      </a:r>
                      <a:endParaRPr lang="it-IT" sz="14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it-IT" sz="1400" kern="1200" dirty="0">
                          <a:solidFill>
                            <a:schemeClr val="dk1"/>
                          </a:solidFill>
                          <a:effectLst/>
                          <a:latin typeface="+mn-lt"/>
                          <a:ea typeface="+mn-ea"/>
                          <a:cs typeface="+mn-cs"/>
                        </a:rPr>
                        <a:t>59 (</a:t>
                      </a:r>
                      <a:r>
                        <a:rPr lang="it-IT" sz="1400" b="1" kern="1200" dirty="0">
                          <a:solidFill>
                            <a:schemeClr val="dk1"/>
                          </a:solidFill>
                          <a:effectLst/>
                          <a:latin typeface="+mn-lt"/>
                          <a:ea typeface="+mn-ea"/>
                          <a:cs typeface="+mn-cs"/>
                        </a:rPr>
                        <a:t>19.5%</a:t>
                      </a:r>
                      <a:r>
                        <a:rPr lang="it-IT" sz="1400" kern="1200" dirty="0">
                          <a:solidFill>
                            <a:schemeClr val="dk1"/>
                          </a:solidFill>
                          <a:effectLst/>
                          <a:latin typeface="+mn-lt"/>
                          <a:ea typeface="+mn-ea"/>
                          <a:cs typeface="+mn-cs"/>
                        </a:rPr>
                        <a:t>)</a:t>
                      </a:r>
                      <a:endParaRPr lang="it-IT" sz="14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2032098"/>
                  </a:ext>
                </a:extLst>
              </a:tr>
            </a:tbl>
          </a:graphicData>
        </a:graphic>
      </p:graphicFrame>
      <p:cxnSp>
        <p:nvCxnSpPr>
          <p:cNvPr id="23" name="Connettore 2 22"/>
          <p:cNvCxnSpPr/>
          <p:nvPr/>
        </p:nvCxnSpPr>
        <p:spPr>
          <a:xfrm>
            <a:off x="5724128" y="4005064"/>
            <a:ext cx="0" cy="32764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26" name="Connettore 2 25"/>
          <p:cNvCxnSpPr/>
          <p:nvPr/>
        </p:nvCxnSpPr>
        <p:spPr>
          <a:xfrm>
            <a:off x="4716016" y="2221090"/>
            <a:ext cx="576064"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28" name="Gruppo 27"/>
          <p:cNvGrpSpPr/>
          <p:nvPr/>
        </p:nvGrpSpPr>
        <p:grpSpPr>
          <a:xfrm>
            <a:off x="0" y="59583"/>
            <a:ext cx="9144000" cy="489097"/>
            <a:chOff x="0" y="59583"/>
            <a:chExt cx="9144000" cy="489097"/>
          </a:xfrm>
        </p:grpSpPr>
        <p:sp>
          <p:nvSpPr>
            <p:cNvPr id="29" name="Rettangolo 28"/>
            <p:cNvSpPr/>
            <p:nvPr/>
          </p:nvSpPr>
          <p:spPr>
            <a:xfrm>
              <a:off x="251520" y="59583"/>
              <a:ext cx="2952328" cy="336443"/>
            </a:xfrm>
            <a:prstGeom prst="rect">
              <a:avLst/>
            </a:prstGeom>
            <a:solidFill>
              <a:schemeClr val="tx2"/>
            </a:solidFill>
          </p:spPr>
          <p:txBody>
            <a:bodyPr wrap="square" anchor="ctr">
              <a:spAutoFit/>
            </a:bodyPr>
            <a:lstStyle/>
            <a:p>
              <a:r>
                <a:rPr lang="it-IT" sz="1600" b="1" dirty="0">
                  <a:solidFill>
                    <a:schemeClr val="bg1"/>
                  </a:solidFill>
                  <a:latin typeface="Arial" panose="020B0604020202020204" pitchFamily="34" charset="0"/>
                  <a:cs typeface="Arial" panose="020B0604020202020204" pitchFamily="34" charset="0"/>
                </a:rPr>
                <a:t>DATA ANALYSIS</a:t>
              </a:r>
            </a:p>
          </p:txBody>
        </p:sp>
        <p:cxnSp>
          <p:nvCxnSpPr>
            <p:cNvPr id="30" name="Connettore diritto 29"/>
            <p:cNvCxnSpPr/>
            <p:nvPr/>
          </p:nvCxnSpPr>
          <p:spPr>
            <a:xfrm>
              <a:off x="0" y="548680"/>
              <a:ext cx="9144000" cy="0"/>
            </a:xfrm>
            <a:prstGeom prst="line">
              <a:avLst/>
            </a:prstGeom>
            <a:solidFill>
              <a:schemeClr val="tx2"/>
            </a:solidFill>
            <a:ln w="28575">
              <a:solidFill>
                <a:schemeClr val="tx2"/>
              </a:solidFill>
            </a:ln>
          </p:spPr>
          <p:style>
            <a:lnRef idx="1">
              <a:schemeClr val="accent1"/>
            </a:lnRef>
            <a:fillRef idx="0">
              <a:schemeClr val="accent1"/>
            </a:fillRef>
            <a:effectRef idx="0">
              <a:schemeClr val="accent1"/>
            </a:effectRef>
            <a:fontRef idx="minor">
              <a:schemeClr val="tx1"/>
            </a:fontRef>
          </p:style>
        </p:cxnSp>
      </p:grpSp>
      <p:pic>
        <p:nvPicPr>
          <p:cNvPr id="31" name="Immagine 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32440" y="17530"/>
            <a:ext cx="504056" cy="504056"/>
          </a:xfrm>
          <a:prstGeom prst="rect">
            <a:avLst/>
          </a:prstGeom>
          <a:noFill/>
          <a:ln>
            <a:noFill/>
          </a:ln>
          <a:effectLst/>
        </p:spPr>
      </p:pic>
      <p:graphicFrame>
        <p:nvGraphicFramePr>
          <p:cNvPr id="41" name="Grafico 40"/>
          <p:cNvGraphicFramePr/>
          <p:nvPr>
            <p:extLst>
              <p:ext uri="{D42A27DB-BD31-4B8C-83A1-F6EECF244321}">
                <p14:modId xmlns:p14="http://schemas.microsoft.com/office/powerpoint/2010/main" val="2768374830"/>
              </p:ext>
            </p:extLst>
          </p:nvPr>
        </p:nvGraphicFramePr>
        <p:xfrm>
          <a:off x="5436096" y="2419249"/>
          <a:ext cx="2880300" cy="134573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4" name="Grafico 43"/>
          <p:cNvGraphicFramePr/>
          <p:nvPr>
            <p:extLst>
              <p:ext uri="{D42A27DB-BD31-4B8C-83A1-F6EECF244321}">
                <p14:modId xmlns:p14="http://schemas.microsoft.com/office/powerpoint/2010/main" val="745399645"/>
              </p:ext>
            </p:extLst>
          </p:nvPr>
        </p:nvGraphicFramePr>
        <p:xfrm>
          <a:off x="5430314" y="4437112"/>
          <a:ext cx="3675229" cy="2252624"/>
        </p:xfrm>
        <a:graphic>
          <a:graphicData uri="http://schemas.openxmlformats.org/drawingml/2006/chart">
            <c:chart xmlns:c="http://schemas.openxmlformats.org/drawingml/2006/chart" xmlns:r="http://schemas.openxmlformats.org/officeDocument/2006/relationships" r:id="rId5"/>
          </a:graphicData>
        </a:graphic>
      </p:graphicFrame>
      <p:cxnSp>
        <p:nvCxnSpPr>
          <p:cNvPr id="10" name="Connettore diritto 9"/>
          <p:cNvCxnSpPr/>
          <p:nvPr/>
        </p:nvCxnSpPr>
        <p:spPr>
          <a:xfrm flipH="1">
            <a:off x="4716016" y="4005064"/>
            <a:ext cx="10081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31173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2627784" y="714762"/>
            <a:ext cx="3960440" cy="496996"/>
          </a:xfrm>
          <a:prstGeom prst="rect">
            <a:avLst/>
          </a:prstGeom>
        </p:spPr>
        <p:txBody>
          <a:bodyPr wrap="square">
            <a:spAutoFit/>
          </a:bodyPr>
          <a:lstStyle/>
          <a:p>
            <a:pPr algn="ctr">
              <a:lnSpc>
                <a:spcPct val="150000"/>
              </a:lnSpc>
            </a:pPr>
            <a:r>
              <a:rPr lang="en-US" sz="2000" b="1" dirty="0">
                <a:solidFill>
                  <a:schemeClr val="tx1"/>
                </a:solidFill>
                <a:latin typeface="Arial" panose="020B0604020202020204" pitchFamily="34" charset="0"/>
                <a:cs typeface="Arial" panose="020B0604020202020204" pitchFamily="34" charset="0"/>
              </a:rPr>
              <a:t>COMPLICATIONS</a:t>
            </a:r>
          </a:p>
        </p:txBody>
      </p:sp>
      <p:graphicFrame>
        <p:nvGraphicFramePr>
          <p:cNvPr id="10" name="Tabella 9"/>
          <p:cNvGraphicFramePr>
            <a:graphicFrameLocks noGrp="1"/>
          </p:cNvGraphicFramePr>
          <p:nvPr>
            <p:extLst>
              <p:ext uri="{D42A27DB-BD31-4B8C-83A1-F6EECF244321}">
                <p14:modId xmlns:p14="http://schemas.microsoft.com/office/powerpoint/2010/main" val="2031260272"/>
              </p:ext>
            </p:extLst>
          </p:nvPr>
        </p:nvGraphicFramePr>
        <p:xfrm>
          <a:off x="3670142" y="5508420"/>
          <a:ext cx="5436604" cy="1232948"/>
        </p:xfrm>
        <a:graphic>
          <a:graphicData uri="http://schemas.openxmlformats.org/drawingml/2006/table">
            <a:tbl>
              <a:tblPr firstRow="1" bandRow="1">
                <a:tableStyleId>{D7AC3CCA-C797-4891-BE02-D94E43425B78}</a:tableStyleId>
              </a:tblPr>
              <a:tblGrid>
                <a:gridCol w="1764196">
                  <a:extLst>
                    <a:ext uri="{9D8B030D-6E8A-4147-A177-3AD203B41FA5}">
                      <a16:colId xmlns:a16="http://schemas.microsoft.com/office/drawing/2014/main" val="2110714007"/>
                    </a:ext>
                  </a:extLst>
                </a:gridCol>
                <a:gridCol w="1152128">
                  <a:extLst>
                    <a:ext uri="{9D8B030D-6E8A-4147-A177-3AD203B41FA5}">
                      <a16:colId xmlns:a16="http://schemas.microsoft.com/office/drawing/2014/main" val="1511023270"/>
                    </a:ext>
                  </a:extLst>
                </a:gridCol>
                <a:gridCol w="1368152">
                  <a:extLst>
                    <a:ext uri="{9D8B030D-6E8A-4147-A177-3AD203B41FA5}">
                      <a16:colId xmlns:a16="http://schemas.microsoft.com/office/drawing/2014/main" val="396122765"/>
                    </a:ext>
                  </a:extLst>
                </a:gridCol>
                <a:gridCol w="1152128">
                  <a:extLst>
                    <a:ext uri="{9D8B030D-6E8A-4147-A177-3AD203B41FA5}">
                      <a16:colId xmlns:a16="http://schemas.microsoft.com/office/drawing/2014/main" val="3755439957"/>
                    </a:ext>
                  </a:extLst>
                </a:gridCol>
              </a:tblGrid>
              <a:tr h="239657">
                <a:tc>
                  <a:txBody>
                    <a:bodyPr/>
                    <a:lstStyle/>
                    <a:p>
                      <a:pPr algn="l" fontAlgn="b"/>
                      <a:endParaRPr lang="en-US" sz="1200" b="1" i="0" u="none" strike="noStrike" dirty="0">
                        <a:solidFill>
                          <a:schemeClr val="tx1"/>
                        </a:solidFill>
                        <a:latin typeface="Arial" panose="020B0604020202020204" pitchFamily="34" charset="0"/>
                        <a:cs typeface="Arial" panose="020B0604020202020204" pitchFamily="34" charset="0"/>
                      </a:endParaRPr>
                    </a:p>
                  </a:txBody>
                  <a:tcPr marL="9525" marR="9525" marT="9525"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it-IT" sz="1200" dirty="0">
                          <a:solidFill>
                            <a:schemeClr val="tx1"/>
                          </a:solidFill>
                          <a:latin typeface="Arial" panose="020B0604020202020204" pitchFamily="34" charset="0"/>
                          <a:cs typeface="Arial" panose="020B0604020202020204" pitchFamily="34" charset="0"/>
                        </a:rPr>
                        <a:t>ROBOTIC</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it-IT" sz="1200" dirty="0">
                          <a:solidFill>
                            <a:schemeClr val="tx1"/>
                          </a:solidFill>
                          <a:latin typeface="Arial" panose="020B0604020202020204" pitchFamily="34" charset="0"/>
                          <a:cs typeface="Arial" panose="020B0604020202020204" pitchFamily="34" charset="0"/>
                        </a:rPr>
                        <a:t>LAPAROSCOPY</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it-IT" sz="1200" dirty="0">
                          <a:solidFill>
                            <a:schemeClr val="tx1"/>
                          </a:solidFill>
                          <a:latin typeface="Arial" panose="020B0604020202020204" pitchFamily="34" charset="0"/>
                          <a:cs typeface="Arial" panose="020B0604020202020204" pitchFamily="34" charset="0"/>
                        </a:rPr>
                        <a:t>OPEN</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3316803839"/>
                  </a:ext>
                </a:extLst>
              </a:tr>
              <a:tr h="239657">
                <a:tc>
                  <a:txBody>
                    <a:bodyPr/>
                    <a:lstStyle/>
                    <a:p>
                      <a:pPr>
                        <a:lnSpc>
                          <a:spcPct val="107000"/>
                        </a:lnSpc>
                        <a:spcAft>
                          <a:spcPts val="0"/>
                        </a:spcAft>
                      </a:pPr>
                      <a:r>
                        <a:rPr lang="it-IT" sz="12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Esophagojejunostomy</a:t>
                      </a:r>
                      <a:endParaRPr lang="it-IT" sz="1200" b="1"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lnSpc>
                          <a:spcPct val="107000"/>
                        </a:lnSpc>
                        <a:spcAft>
                          <a:spcPts val="0"/>
                        </a:spcAft>
                      </a:pPr>
                      <a:r>
                        <a:rPr lang="it-IT" sz="1200" b="0" i="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0</a:t>
                      </a:r>
                      <a:endParaRPr lang="it-IT" sz="1200" b="0" i="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lnSpc>
                          <a:spcPct val="107000"/>
                        </a:lnSpc>
                        <a:spcAft>
                          <a:spcPts val="0"/>
                        </a:spcAft>
                      </a:pPr>
                      <a:r>
                        <a:rPr lang="it-IT" sz="1200" b="0" i="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3</a:t>
                      </a:r>
                      <a:endParaRPr lang="it-IT" sz="1200" b="0" i="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ctr">
                        <a:lnSpc>
                          <a:spcPts val="1000"/>
                        </a:lnSpc>
                        <a:spcAft>
                          <a:spcPts val="0"/>
                        </a:spcAft>
                      </a:pPr>
                      <a:r>
                        <a:rPr lang="zh-CN" sz="1200" b="0" i="0" kern="0" dirty="0">
                          <a:solidFill>
                            <a:srgbClr val="000000"/>
                          </a:solidFill>
                          <a:effectLst/>
                          <a:latin typeface="Arial" panose="020B0604020202020204" pitchFamily="34" charset="0"/>
                          <a:ea typeface="Book Antiqua" panose="02040602050305030304" pitchFamily="18" charset="0"/>
                          <a:cs typeface="Arial" panose="020B0604020202020204" pitchFamily="34" charset="0"/>
                        </a:rPr>
                        <a:t>4</a:t>
                      </a:r>
                      <a:endParaRPr lang="it-IT" sz="1200" b="0" i="0" kern="100" dirty="0">
                        <a:effectLst/>
                        <a:latin typeface="Arial" panose="020B0604020202020204" pitchFamily="34" charset="0"/>
                        <a:ea typeface="SimSun" panose="02010600030101010101" pitchFamily="2" charset="-122"/>
                        <a:cs typeface="Arial" panose="020B0604020202020204" pitchFamily="34" charset="0"/>
                      </a:endParaRPr>
                    </a:p>
                  </a:txBody>
                  <a:tcPr marL="17780" marR="17780" marT="17780" marB="1778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62723306"/>
                  </a:ext>
                </a:extLst>
              </a:tr>
              <a:tr h="239657">
                <a:tc>
                  <a:txBody>
                    <a:bodyPr/>
                    <a:lstStyle/>
                    <a:p>
                      <a:pPr>
                        <a:lnSpc>
                          <a:spcPct val="107000"/>
                        </a:lnSpc>
                        <a:spcAft>
                          <a:spcPts val="0"/>
                        </a:spcAft>
                      </a:pPr>
                      <a:r>
                        <a:rPr lang="it-IT" sz="12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Gastroduodenostomy</a:t>
                      </a:r>
                      <a:endParaRPr lang="it-IT" sz="1200" b="1"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lnL w="12700" cap="flat" cmpd="sng" algn="ctr">
                      <a:solidFill>
                        <a:schemeClr val="tx1"/>
                      </a:solid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lnSpc>
                          <a:spcPct val="107000"/>
                        </a:lnSpc>
                        <a:spcAft>
                          <a:spcPts val="0"/>
                        </a:spcAft>
                      </a:pPr>
                      <a:r>
                        <a:rPr lang="it-IT" sz="1200" b="0" i="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0</a:t>
                      </a:r>
                      <a:endParaRPr lang="it-IT" sz="1200" b="0" i="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it-IT" sz="1200" b="0" i="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0</a:t>
                      </a:r>
                      <a:endParaRPr lang="it-IT" sz="1200" b="0" i="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lnSpc>
                          <a:spcPts val="1000"/>
                        </a:lnSpc>
                        <a:spcAft>
                          <a:spcPts val="0"/>
                        </a:spcAft>
                      </a:pPr>
                      <a:r>
                        <a:rPr lang="it-IT" altLang="zh-CN" sz="1200" b="0" i="0" kern="0" dirty="0">
                          <a:solidFill>
                            <a:srgbClr val="000000"/>
                          </a:solidFill>
                          <a:effectLst/>
                          <a:latin typeface="Arial" panose="020B0604020202020204" pitchFamily="34" charset="0"/>
                          <a:ea typeface="Book Antiqua" panose="02040602050305030304" pitchFamily="18" charset="0"/>
                          <a:cs typeface="Arial" panose="020B0604020202020204" pitchFamily="34" charset="0"/>
                        </a:rPr>
                        <a:t>1</a:t>
                      </a:r>
                      <a:endParaRPr lang="it-IT" sz="1200" b="0" i="0" kern="100" dirty="0">
                        <a:effectLst/>
                        <a:latin typeface="Arial" panose="020B0604020202020204" pitchFamily="34" charset="0"/>
                        <a:ea typeface="SimSun" panose="02010600030101010101" pitchFamily="2" charset="-122"/>
                        <a:cs typeface="Arial" panose="020B0604020202020204" pitchFamily="34" charset="0"/>
                      </a:endParaRPr>
                    </a:p>
                  </a:txBody>
                  <a:tcPr marL="17780" marR="17780" marT="17780" marB="17780"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96509930"/>
                  </a:ext>
                </a:extLst>
              </a:tr>
              <a:tr h="239657">
                <a:tc>
                  <a:txBody>
                    <a:bodyPr/>
                    <a:lstStyle/>
                    <a:p>
                      <a:pPr>
                        <a:lnSpc>
                          <a:spcPct val="107000"/>
                        </a:lnSpc>
                        <a:spcAft>
                          <a:spcPts val="0"/>
                        </a:spcAft>
                      </a:pPr>
                      <a:r>
                        <a:rPr lang="it-IT" sz="12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Gastrojejunostomy</a:t>
                      </a:r>
                      <a:endParaRPr lang="it-IT" sz="1200" b="1"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lnL w="12700"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lnSpc>
                          <a:spcPct val="107000"/>
                        </a:lnSpc>
                        <a:spcAft>
                          <a:spcPts val="0"/>
                        </a:spcAft>
                      </a:pPr>
                      <a:r>
                        <a:rPr lang="it-IT" sz="1200" b="0" i="0" dirty="0">
                          <a:solidFill>
                            <a:srgbClr val="000000"/>
                          </a:solidFill>
                          <a:effectLst/>
                          <a:latin typeface="Arial" panose="020B0604020202020204" pitchFamily="34" charset="0"/>
                          <a:ea typeface="Calibri" panose="020F0502020204030204" pitchFamily="34" charset="0"/>
                          <a:cs typeface="Arial" panose="020B0604020202020204" pitchFamily="34" charset="0"/>
                        </a:rPr>
                        <a:t>2</a:t>
                      </a:r>
                      <a:endParaRPr lang="it-IT" sz="1200" b="0" i="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lnSpc>
                          <a:spcPct val="107000"/>
                        </a:lnSpc>
                        <a:spcAft>
                          <a:spcPts val="0"/>
                        </a:spcAft>
                      </a:pPr>
                      <a:r>
                        <a:rPr lang="it-IT" sz="1200" b="0" i="0" dirty="0">
                          <a:solidFill>
                            <a:srgbClr val="000000"/>
                          </a:solidFill>
                          <a:effectLst/>
                          <a:latin typeface="Arial" panose="020B0604020202020204" pitchFamily="34" charset="0"/>
                          <a:ea typeface="Calibri" panose="020F0502020204030204" pitchFamily="34" charset="0"/>
                          <a:cs typeface="Arial" panose="020B0604020202020204" pitchFamily="34" charset="0"/>
                        </a:rPr>
                        <a:t>0</a:t>
                      </a:r>
                      <a:endParaRPr lang="it-IT" sz="1200" b="0" i="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ctr">
                        <a:lnSpc>
                          <a:spcPts val="1000"/>
                        </a:lnSpc>
                        <a:spcAft>
                          <a:spcPts val="0"/>
                        </a:spcAft>
                      </a:pPr>
                      <a:r>
                        <a:rPr lang="zh-CN" sz="1200" b="0" i="0" kern="0" dirty="0">
                          <a:solidFill>
                            <a:srgbClr val="000000"/>
                          </a:solidFill>
                          <a:effectLst/>
                          <a:latin typeface="Arial" panose="020B0604020202020204" pitchFamily="34" charset="0"/>
                          <a:ea typeface="Book Antiqua" panose="02040602050305030304" pitchFamily="18" charset="0"/>
                          <a:cs typeface="Arial" panose="020B0604020202020204" pitchFamily="34" charset="0"/>
                        </a:rPr>
                        <a:t>2</a:t>
                      </a:r>
                      <a:endParaRPr lang="it-IT" sz="1200" b="0" i="0" kern="100" dirty="0">
                        <a:effectLst/>
                        <a:latin typeface="Arial" panose="020B0604020202020204" pitchFamily="34" charset="0"/>
                        <a:ea typeface="SimSun" panose="02010600030101010101" pitchFamily="2" charset="-122"/>
                        <a:cs typeface="Arial" panose="020B0604020202020204" pitchFamily="34" charset="0"/>
                      </a:endParaRPr>
                    </a:p>
                  </a:txBody>
                  <a:tcPr marL="17780" marR="17780" marT="17780" marB="17780"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82658366"/>
                  </a:ext>
                </a:extLst>
              </a:tr>
              <a:tr h="239657">
                <a:tc>
                  <a:txBody>
                    <a:bodyPr/>
                    <a:lstStyle/>
                    <a:p>
                      <a:pPr>
                        <a:lnSpc>
                          <a:spcPct val="107000"/>
                        </a:lnSpc>
                        <a:spcAft>
                          <a:spcPts val="0"/>
                        </a:spcAft>
                      </a:pPr>
                      <a:r>
                        <a:rPr lang="it-IT" sz="12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Duodenal</a:t>
                      </a:r>
                      <a:r>
                        <a:rPr lang="it-IT"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it-IT" sz="12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stump</a:t>
                      </a:r>
                      <a:endParaRPr lang="it-IT" sz="1200" b="1"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lnL w="12700"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lnSpc>
                          <a:spcPct val="107000"/>
                        </a:lnSpc>
                        <a:spcAft>
                          <a:spcPts val="0"/>
                        </a:spcAft>
                      </a:pPr>
                      <a:r>
                        <a:rPr lang="it-IT" sz="1200" b="0" i="0" dirty="0">
                          <a:solidFill>
                            <a:srgbClr val="000000"/>
                          </a:solidFill>
                          <a:effectLst/>
                          <a:latin typeface="Arial" panose="020B0604020202020204" pitchFamily="34" charset="0"/>
                          <a:ea typeface="Calibri" panose="020F0502020204030204" pitchFamily="34" charset="0"/>
                          <a:cs typeface="Arial" panose="020B0604020202020204" pitchFamily="34" charset="0"/>
                        </a:rPr>
                        <a:t>2</a:t>
                      </a:r>
                      <a:endParaRPr lang="it-IT" sz="1200" b="0" i="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it-IT" sz="1200" b="0" i="0" dirty="0">
                          <a:solidFill>
                            <a:srgbClr val="000000"/>
                          </a:solidFill>
                          <a:effectLst/>
                          <a:latin typeface="Arial" panose="020B0604020202020204" pitchFamily="34" charset="0"/>
                          <a:ea typeface="Calibri" panose="020F0502020204030204" pitchFamily="34" charset="0"/>
                          <a:cs typeface="Arial" panose="020B0604020202020204" pitchFamily="34" charset="0"/>
                        </a:rPr>
                        <a:t>1</a:t>
                      </a:r>
                      <a:endParaRPr lang="it-IT" sz="1200" b="0" i="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it-IT" sz="1200" b="0" i="0" dirty="0">
                          <a:effectLst/>
                          <a:latin typeface="Arial" panose="020B0604020202020204" pitchFamily="34" charset="0"/>
                          <a:ea typeface="Calibri" panose="020F0502020204030204" pitchFamily="34" charset="0"/>
                          <a:cs typeface="Arial" panose="020B0604020202020204" pitchFamily="34" charset="0"/>
                        </a:rPr>
                        <a:t>4</a:t>
                      </a:r>
                    </a:p>
                  </a:txBody>
                  <a:tcPr marL="44450" marR="44450" marT="0" marB="0"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64043453"/>
                  </a:ext>
                </a:extLst>
              </a:tr>
            </a:tbl>
          </a:graphicData>
        </a:graphic>
      </p:graphicFrame>
      <p:sp>
        <p:nvSpPr>
          <p:cNvPr id="11" name="Rettangolo 10"/>
          <p:cNvSpPr/>
          <p:nvPr/>
        </p:nvSpPr>
        <p:spPr>
          <a:xfrm>
            <a:off x="3275856" y="1259468"/>
            <a:ext cx="2600777" cy="338554"/>
          </a:xfrm>
          <a:prstGeom prst="rect">
            <a:avLst/>
          </a:prstGeom>
        </p:spPr>
        <p:txBody>
          <a:bodyPr wrap="none">
            <a:spAutoFit/>
          </a:bodyPr>
          <a:lstStyle/>
          <a:p>
            <a:r>
              <a:rPr lang="it-IT" sz="1600" b="1" dirty="0">
                <a:solidFill>
                  <a:srgbClr val="000000"/>
                </a:solidFill>
                <a:latin typeface="Arial" panose="020B0604020202020204" pitchFamily="34" charset="0"/>
                <a:ea typeface="Times New Roman" panose="02020603050405020304" pitchFamily="18" charset="0"/>
                <a:cs typeface="Arial" panose="020B0604020202020204" pitchFamily="34" charset="0"/>
              </a:rPr>
              <a:t>ANALYSIS OF LEAKAGE</a:t>
            </a:r>
            <a:endParaRPr lang="it-IT" sz="1600" dirty="0">
              <a:latin typeface="Arial" panose="020B0604020202020204" pitchFamily="34" charset="0"/>
              <a:cs typeface="Arial" panose="020B0604020202020204" pitchFamily="34" charset="0"/>
            </a:endParaRPr>
          </a:p>
        </p:txBody>
      </p:sp>
      <p:graphicFrame>
        <p:nvGraphicFramePr>
          <p:cNvPr id="12" name="Tabella 11"/>
          <p:cNvGraphicFramePr>
            <a:graphicFrameLocks noGrp="1"/>
          </p:cNvGraphicFramePr>
          <p:nvPr>
            <p:extLst>
              <p:ext uri="{D42A27DB-BD31-4B8C-83A1-F6EECF244321}">
                <p14:modId xmlns:p14="http://schemas.microsoft.com/office/powerpoint/2010/main" val="1778732693"/>
              </p:ext>
            </p:extLst>
          </p:nvPr>
        </p:nvGraphicFramePr>
        <p:xfrm>
          <a:off x="107504" y="2348880"/>
          <a:ext cx="4536504" cy="1112520"/>
        </p:xfrm>
        <a:graphic>
          <a:graphicData uri="http://schemas.openxmlformats.org/drawingml/2006/table">
            <a:tbl>
              <a:tblPr firstRow="1" bandRow="1">
                <a:tableStyleId>{D7AC3CCA-C797-4891-BE02-D94E43425B78}</a:tableStyleId>
              </a:tblPr>
              <a:tblGrid>
                <a:gridCol w="3645518">
                  <a:extLst>
                    <a:ext uri="{9D8B030D-6E8A-4147-A177-3AD203B41FA5}">
                      <a16:colId xmlns:a16="http://schemas.microsoft.com/office/drawing/2014/main" val="1118121518"/>
                    </a:ext>
                  </a:extLst>
                </a:gridCol>
                <a:gridCol w="890986">
                  <a:extLst>
                    <a:ext uri="{9D8B030D-6E8A-4147-A177-3AD203B41FA5}">
                      <a16:colId xmlns:a16="http://schemas.microsoft.com/office/drawing/2014/main" val="3752447885"/>
                    </a:ext>
                  </a:extLst>
                </a:gridCol>
              </a:tblGrid>
              <a:tr h="370840">
                <a:tc>
                  <a:txBody>
                    <a:bodyPr/>
                    <a:lstStyle/>
                    <a:p>
                      <a:pPr algn="l" fontAlgn="b"/>
                      <a:r>
                        <a:rPr lang="en-US" sz="1600" b="1" u="none" strike="noStrike" kern="1200" dirty="0">
                          <a:solidFill>
                            <a:schemeClr val="dk1"/>
                          </a:solidFill>
                          <a:latin typeface="Arial" panose="020B0604020202020204" pitchFamily="34" charset="0"/>
                          <a:ea typeface="+mn-ea"/>
                          <a:cs typeface="Arial" panose="020B0604020202020204" pitchFamily="34" charset="0"/>
                        </a:rPr>
                        <a:t>LEAK RATE</a:t>
                      </a:r>
                    </a:p>
                  </a:txBody>
                  <a:tcPr marL="9525" marR="9525" marT="9525" marB="0" anchor="b">
                    <a:solidFill>
                      <a:schemeClr val="bg1">
                        <a:lumMod val="95000"/>
                      </a:schemeClr>
                    </a:solidFill>
                  </a:tcPr>
                </a:tc>
                <a:tc>
                  <a:txBody>
                    <a:bodyPr/>
                    <a:lstStyle/>
                    <a:p>
                      <a:pPr algn="l" fontAlgn="b"/>
                      <a:r>
                        <a:rPr lang="en-US" sz="1600" b="0" i="0" u="none" strike="noStrike" dirty="0">
                          <a:solidFill>
                            <a:schemeClr val="tx1"/>
                          </a:solidFill>
                          <a:latin typeface="Arial" panose="020B0604020202020204" pitchFamily="34" charset="0"/>
                          <a:cs typeface="Arial" panose="020B0604020202020204" pitchFamily="34" charset="0"/>
                        </a:rPr>
                        <a:t>P=0.47</a:t>
                      </a:r>
                    </a:p>
                  </a:txBody>
                  <a:tcPr marL="9525" marR="9525" marT="9525" marB="0" anchor="b">
                    <a:solidFill>
                      <a:schemeClr val="bg1">
                        <a:lumMod val="95000"/>
                      </a:schemeClr>
                    </a:solidFill>
                  </a:tcPr>
                </a:tc>
                <a:extLst>
                  <a:ext uri="{0D108BD9-81ED-4DB2-BD59-A6C34878D82A}">
                    <a16:rowId xmlns:a16="http://schemas.microsoft.com/office/drawing/2014/main" val="2020752879"/>
                  </a:ext>
                </a:extLst>
              </a:tr>
              <a:tr h="370840">
                <a:tc>
                  <a:txBody>
                    <a:bodyPr/>
                    <a:lstStyle/>
                    <a:p>
                      <a:pPr algn="l" fontAlgn="b"/>
                      <a:r>
                        <a:rPr lang="it-IT" sz="1600" b="1" u="none" strike="noStrike" kern="1200" dirty="0">
                          <a:solidFill>
                            <a:schemeClr val="dk1"/>
                          </a:solidFill>
                          <a:latin typeface="Arial" panose="020B0604020202020204" pitchFamily="34" charset="0"/>
                          <a:ea typeface="+mn-ea"/>
                          <a:cs typeface="Arial" panose="020B0604020202020204" pitchFamily="34" charset="0"/>
                        </a:rPr>
                        <a:t>LEAK-RELATED REOPERATION</a:t>
                      </a:r>
                      <a:endParaRPr lang="en-US" sz="1600" b="1" u="none" strike="noStrike" kern="1200" dirty="0">
                        <a:solidFill>
                          <a:schemeClr val="dk1"/>
                        </a:solidFill>
                        <a:latin typeface="Arial" panose="020B0604020202020204" pitchFamily="34" charset="0"/>
                        <a:ea typeface="+mn-ea"/>
                        <a:cs typeface="Arial" panose="020B0604020202020204" pitchFamily="34" charset="0"/>
                      </a:endParaRPr>
                    </a:p>
                  </a:txBody>
                  <a:tcPr marL="9525" marR="9525" marT="9525" marB="0" anchor="b">
                    <a:solidFill>
                      <a:schemeClr val="bg1">
                        <a:lumMod val="95000"/>
                      </a:schemeClr>
                    </a:solidFill>
                  </a:tcPr>
                </a:tc>
                <a:tc>
                  <a:txBody>
                    <a:bodyPr/>
                    <a:lstStyle/>
                    <a:p>
                      <a:pPr algn="l" fontAlgn="b"/>
                      <a:r>
                        <a:rPr lang="en-US" sz="1600" b="0" i="0" u="none" strike="noStrike" dirty="0">
                          <a:solidFill>
                            <a:schemeClr val="tx1"/>
                          </a:solidFill>
                          <a:latin typeface="Arial" panose="020B0604020202020204" pitchFamily="34" charset="0"/>
                          <a:cs typeface="Arial" panose="020B0604020202020204" pitchFamily="34" charset="0"/>
                        </a:rPr>
                        <a:t>P=0.29</a:t>
                      </a:r>
                    </a:p>
                  </a:txBody>
                  <a:tcPr marL="9525" marR="9525" marT="9525" marB="0" anchor="b">
                    <a:solidFill>
                      <a:schemeClr val="bg1">
                        <a:lumMod val="95000"/>
                      </a:schemeClr>
                    </a:solidFill>
                  </a:tcPr>
                </a:tc>
                <a:extLst>
                  <a:ext uri="{0D108BD9-81ED-4DB2-BD59-A6C34878D82A}">
                    <a16:rowId xmlns:a16="http://schemas.microsoft.com/office/drawing/2014/main" val="3645846350"/>
                  </a:ext>
                </a:extLst>
              </a:tr>
              <a:tr h="370840">
                <a:tc>
                  <a:txBody>
                    <a:bodyPr/>
                    <a:lstStyle/>
                    <a:p>
                      <a:pPr algn="l" fontAlgn="b"/>
                      <a:r>
                        <a:rPr lang="en-US" sz="1600" b="1" u="none" strike="noStrike" kern="1200" dirty="0">
                          <a:solidFill>
                            <a:schemeClr val="dk1"/>
                          </a:solidFill>
                          <a:latin typeface="Arial" panose="020B0604020202020204" pitchFamily="34" charset="0"/>
                          <a:ea typeface="+mn-ea"/>
                          <a:cs typeface="Arial" panose="020B0604020202020204" pitchFamily="34" charset="0"/>
                        </a:rPr>
                        <a:t>SITE OF LEAK</a:t>
                      </a:r>
                    </a:p>
                  </a:txBody>
                  <a:tcPr marL="9525" marR="9525" marT="9525" marB="0" anchor="b">
                    <a:solidFill>
                      <a:schemeClr val="bg1">
                        <a:lumMod val="95000"/>
                      </a:schemeClr>
                    </a:solidFill>
                  </a:tcPr>
                </a:tc>
                <a:tc>
                  <a:txBody>
                    <a:bodyPr/>
                    <a:lstStyle/>
                    <a:p>
                      <a:pPr algn="l" fontAlgn="b"/>
                      <a:r>
                        <a:rPr lang="en-US" sz="1600" b="0" i="0" u="none" strike="noStrike" dirty="0">
                          <a:solidFill>
                            <a:schemeClr val="tx1"/>
                          </a:solidFill>
                          <a:latin typeface="Arial" panose="020B0604020202020204" pitchFamily="34" charset="0"/>
                          <a:cs typeface="Arial" panose="020B0604020202020204" pitchFamily="34" charset="0"/>
                        </a:rPr>
                        <a:t>P=0.36</a:t>
                      </a:r>
                    </a:p>
                  </a:txBody>
                  <a:tcPr marL="9525" marR="9525" marT="9525" marB="0" anchor="b">
                    <a:solidFill>
                      <a:schemeClr val="bg1">
                        <a:lumMod val="95000"/>
                      </a:schemeClr>
                    </a:solidFill>
                  </a:tcPr>
                </a:tc>
                <a:extLst>
                  <a:ext uri="{0D108BD9-81ED-4DB2-BD59-A6C34878D82A}">
                    <a16:rowId xmlns:a16="http://schemas.microsoft.com/office/drawing/2014/main" val="2212412371"/>
                  </a:ext>
                </a:extLst>
              </a:tr>
            </a:tbl>
          </a:graphicData>
        </a:graphic>
      </p:graphicFrame>
      <p:grpSp>
        <p:nvGrpSpPr>
          <p:cNvPr id="17" name="Gruppo 16"/>
          <p:cNvGrpSpPr/>
          <p:nvPr/>
        </p:nvGrpSpPr>
        <p:grpSpPr>
          <a:xfrm>
            <a:off x="0" y="59583"/>
            <a:ext cx="9144000" cy="489097"/>
            <a:chOff x="0" y="59583"/>
            <a:chExt cx="9144000" cy="489097"/>
          </a:xfrm>
        </p:grpSpPr>
        <p:sp>
          <p:nvSpPr>
            <p:cNvPr id="18" name="Rettangolo 17"/>
            <p:cNvSpPr/>
            <p:nvPr/>
          </p:nvSpPr>
          <p:spPr>
            <a:xfrm>
              <a:off x="251520" y="59583"/>
              <a:ext cx="2952328" cy="336443"/>
            </a:xfrm>
            <a:prstGeom prst="rect">
              <a:avLst/>
            </a:prstGeom>
            <a:solidFill>
              <a:schemeClr val="tx2"/>
            </a:solidFill>
          </p:spPr>
          <p:txBody>
            <a:bodyPr wrap="square" anchor="ctr">
              <a:spAutoFit/>
            </a:bodyPr>
            <a:lstStyle/>
            <a:p>
              <a:r>
                <a:rPr lang="it-IT" sz="1600" b="1" dirty="0">
                  <a:solidFill>
                    <a:schemeClr val="bg1"/>
                  </a:solidFill>
                  <a:latin typeface="Arial" panose="020B0604020202020204" pitchFamily="34" charset="0"/>
                  <a:cs typeface="Arial" panose="020B0604020202020204" pitchFamily="34" charset="0"/>
                </a:rPr>
                <a:t>DATA ANALYSIS</a:t>
              </a:r>
            </a:p>
          </p:txBody>
        </p:sp>
        <p:cxnSp>
          <p:nvCxnSpPr>
            <p:cNvPr id="19" name="Connettore diritto 18"/>
            <p:cNvCxnSpPr/>
            <p:nvPr/>
          </p:nvCxnSpPr>
          <p:spPr>
            <a:xfrm>
              <a:off x="0" y="548680"/>
              <a:ext cx="9144000" cy="0"/>
            </a:xfrm>
            <a:prstGeom prst="line">
              <a:avLst/>
            </a:prstGeom>
            <a:solidFill>
              <a:schemeClr val="tx2"/>
            </a:solidFill>
            <a:ln w="28575">
              <a:solidFill>
                <a:schemeClr val="tx2"/>
              </a:solidFill>
            </a:ln>
          </p:spPr>
          <p:style>
            <a:lnRef idx="1">
              <a:schemeClr val="accent1"/>
            </a:lnRef>
            <a:fillRef idx="0">
              <a:schemeClr val="accent1"/>
            </a:fillRef>
            <a:effectRef idx="0">
              <a:schemeClr val="accent1"/>
            </a:effectRef>
            <a:fontRef idx="minor">
              <a:schemeClr val="tx1"/>
            </a:fontRef>
          </p:style>
        </p:cxnSp>
      </p:grpSp>
      <p:pic>
        <p:nvPicPr>
          <p:cNvPr id="20" name="Immagin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32440" y="17530"/>
            <a:ext cx="504056" cy="504056"/>
          </a:xfrm>
          <a:prstGeom prst="rect">
            <a:avLst/>
          </a:prstGeom>
          <a:noFill/>
          <a:ln>
            <a:noFill/>
          </a:ln>
          <a:effectLst/>
        </p:spPr>
      </p:pic>
      <p:cxnSp>
        <p:nvCxnSpPr>
          <p:cNvPr id="25" name="Connettore 2 24"/>
          <p:cNvCxnSpPr/>
          <p:nvPr/>
        </p:nvCxnSpPr>
        <p:spPr>
          <a:xfrm flipV="1">
            <a:off x="4716016" y="3283319"/>
            <a:ext cx="504056" cy="166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4" name="Grafico 13"/>
          <p:cNvGraphicFramePr/>
          <p:nvPr>
            <p:extLst>
              <p:ext uri="{D42A27DB-BD31-4B8C-83A1-F6EECF244321}">
                <p14:modId xmlns:p14="http://schemas.microsoft.com/office/powerpoint/2010/main" val="1693533320"/>
              </p:ext>
            </p:extLst>
          </p:nvPr>
        </p:nvGraphicFramePr>
        <p:xfrm>
          <a:off x="5148064" y="2780928"/>
          <a:ext cx="3958682" cy="280831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1" name="Tabella 20"/>
          <p:cNvGraphicFramePr>
            <a:graphicFrameLocks noGrp="1"/>
          </p:cNvGraphicFramePr>
          <p:nvPr>
            <p:extLst>
              <p:ext uri="{D42A27DB-BD31-4B8C-83A1-F6EECF244321}">
                <p14:modId xmlns:p14="http://schemas.microsoft.com/office/powerpoint/2010/main" val="3455629519"/>
              </p:ext>
            </p:extLst>
          </p:nvPr>
        </p:nvGraphicFramePr>
        <p:xfrm>
          <a:off x="5436096" y="1988840"/>
          <a:ext cx="3672408" cy="720080"/>
        </p:xfrm>
        <a:graphic>
          <a:graphicData uri="http://schemas.openxmlformats.org/drawingml/2006/table">
            <a:tbl>
              <a:tblPr firstRow="1" bandRow="1">
                <a:tableStyleId>{D7AC3CCA-C797-4891-BE02-D94E43425B78}</a:tableStyleId>
              </a:tblPr>
              <a:tblGrid>
                <a:gridCol w="1128126">
                  <a:extLst>
                    <a:ext uri="{9D8B030D-6E8A-4147-A177-3AD203B41FA5}">
                      <a16:colId xmlns:a16="http://schemas.microsoft.com/office/drawing/2014/main" val="3513402999"/>
                    </a:ext>
                  </a:extLst>
                </a:gridCol>
                <a:gridCol w="1392155">
                  <a:extLst>
                    <a:ext uri="{9D8B030D-6E8A-4147-A177-3AD203B41FA5}">
                      <a16:colId xmlns:a16="http://schemas.microsoft.com/office/drawing/2014/main" val="201972432"/>
                    </a:ext>
                  </a:extLst>
                </a:gridCol>
                <a:gridCol w="1152127">
                  <a:extLst>
                    <a:ext uri="{9D8B030D-6E8A-4147-A177-3AD203B41FA5}">
                      <a16:colId xmlns:a16="http://schemas.microsoft.com/office/drawing/2014/main" val="3179272904"/>
                    </a:ext>
                  </a:extLst>
                </a:gridCol>
              </a:tblGrid>
              <a:tr h="360040">
                <a:tc>
                  <a:txBody>
                    <a:bodyPr/>
                    <a:lstStyle/>
                    <a:p>
                      <a:pPr algn="ctr"/>
                      <a:r>
                        <a:rPr lang="it-IT" sz="1200" dirty="0">
                          <a:latin typeface="Arial" panose="020B0604020202020204" pitchFamily="34" charset="0"/>
                          <a:cs typeface="Arial" panose="020B0604020202020204" pitchFamily="34" charset="0"/>
                        </a:rPr>
                        <a:t>ROBOTIC</a:t>
                      </a:r>
                    </a:p>
                  </a:txBody>
                  <a:tcPr anchor="ctr">
                    <a:solidFill>
                      <a:schemeClr val="bg1">
                        <a:lumMod val="75000"/>
                      </a:schemeClr>
                    </a:solidFill>
                  </a:tcPr>
                </a:tc>
                <a:tc>
                  <a:txBody>
                    <a:bodyPr/>
                    <a:lstStyle/>
                    <a:p>
                      <a:pPr algn="ctr"/>
                      <a:r>
                        <a:rPr lang="it-IT" sz="1200" dirty="0">
                          <a:latin typeface="Arial" panose="020B0604020202020204" pitchFamily="34" charset="0"/>
                          <a:cs typeface="Arial" panose="020B0604020202020204" pitchFamily="34" charset="0"/>
                        </a:rPr>
                        <a:t>LAPAROSCOPY</a:t>
                      </a:r>
                    </a:p>
                  </a:txBody>
                  <a:tcPr anchor="ctr">
                    <a:solidFill>
                      <a:schemeClr val="bg1">
                        <a:lumMod val="75000"/>
                      </a:schemeClr>
                    </a:solidFill>
                  </a:tcPr>
                </a:tc>
                <a:tc>
                  <a:txBody>
                    <a:bodyPr/>
                    <a:lstStyle/>
                    <a:p>
                      <a:pPr algn="ctr"/>
                      <a:r>
                        <a:rPr lang="it-IT" sz="1200" dirty="0">
                          <a:latin typeface="Arial" panose="020B0604020202020204" pitchFamily="34" charset="0"/>
                          <a:cs typeface="Arial" panose="020B0604020202020204" pitchFamily="34" charset="0"/>
                        </a:rPr>
                        <a:t>OPEN</a:t>
                      </a:r>
                    </a:p>
                  </a:txBody>
                  <a:tcPr anchor="ctr">
                    <a:solidFill>
                      <a:schemeClr val="bg1">
                        <a:lumMod val="75000"/>
                      </a:schemeClr>
                    </a:solidFill>
                  </a:tcPr>
                </a:tc>
                <a:extLst>
                  <a:ext uri="{0D108BD9-81ED-4DB2-BD59-A6C34878D82A}">
                    <a16:rowId xmlns:a16="http://schemas.microsoft.com/office/drawing/2014/main" val="4249192087"/>
                  </a:ext>
                </a:extLst>
              </a:tr>
              <a:tr h="360040">
                <a:tc>
                  <a:txBody>
                    <a:bodyPr/>
                    <a:lstStyle/>
                    <a:p>
                      <a:pPr algn="ctr" fontAlgn="ctr">
                        <a:lnSpc>
                          <a:spcPts val="1000"/>
                        </a:lnSpc>
                        <a:spcAft>
                          <a:spcPts val="0"/>
                        </a:spcAft>
                      </a:pPr>
                      <a:r>
                        <a:rPr lang="zh-CN" sz="1200" b="0" i="0" kern="0" dirty="0">
                          <a:solidFill>
                            <a:srgbClr val="000000"/>
                          </a:solidFill>
                          <a:effectLst/>
                          <a:latin typeface="Arial" panose="020B0604020202020204" pitchFamily="34" charset="0"/>
                          <a:ea typeface="Book Antiqua" panose="02040602050305030304" pitchFamily="18" charset="0"/>
                          <a:cs typeface="Arial" panose="020B0604020202020204" pitchFamily="34" charset="0"/>
                        </a:rPr>
                        <a:t>4 (</a:t>
                      </a:r>
                      <a:r>
                        <a:rPr lang="zh-CN" sz="1200" b="1" i="0" kern="0" dirty="0">
                          <a:solidFill>
                            <a:srgbClr val="000000"/>
                          </a:solidFill>
                          <a:effectLst/>
                          <a:latin typeface="Arial" panose="020B0604020202020204" pitchFamily="34" charset="0"/>
                          <a:ea typeface="Book Antiqua" panose="02040602050305030304" pitchFamily="18" charset="0"/>
                          <a:cs typeface="Arial" panose="020B0604020202020204" pitchFamily="34" charset="0"/>
                        </a:rPr>
                        <a:t>2.6</a:t>
                      </a:r>
                      <a:r>
                        <a:rPr lang="it-IT" altLang="zh-CN" sz="1200" b="1" i="0" kern="0" dirty="0">
                          <a:solidFill>
                            <a:srgbClr val="000000"/>
                          </a:solidFill>
                          <a:effectLst/>
                          <a:latin typeface="Arial" panose="020B0604020202020204" pitchFamily="34" charset="0"/>
                          <a:ea typeface="Book Antiqua" panose="02040602050305030304" pitchFamily="18" charset="0"/>
                          <a:cs typeface="Arial" panose="020B0604020202020204" pitchFamily="34" charset="0"/>
                        </a:rPr>
                        <a:t>%</a:t>
                      </a:r>
                      <a:r>
                        <a:rPr lang="zh-CN" sz="1200" b="0" i="0" kern="0" dirty="0">
                          <a:solidFill>
                            <a:srgbClr val="000000"/>
                          </a:solidFill>
                          <a:effectLst/>
                          <a:latin typeface="Arial" panose="020B0604020202020204" pitchFamily="34" charset="0"/>
                          <a:ea typeface="Book Antiqua" panose="02040602050305030304" pitchFamily="18" charset="0"/>
                          <a:cs typeface="Arial" panose="020B0604020202020204" pitchFamily="34" charset="0"/>
                        </a:rPr>
                        <a:t>)</a:t>
                      </a:r>
                      <a:endParaRPr lang="it-IT" sz="1200" b="0" i="0" kern="100" dirty="0">
                        <a:effectLst/>
                        <a:latin typeface="Arial" panose="020B0604020202020204" pitchFamily="34" charset="0"/>
                        <a:ea typeface="SimSun" panose="02010600030101010101" pitchFamily="2" charset="-122"/>
                        <a:cs typeface="Arial" panose="020B0604020202020204" pitchFamily="34" charset="0"/>
                      </a:endParaRPr>
                    </a:p>
                  </a:txBody>
                  <a:tcPr marL="17780" marR="17780" marT="17780" marB="17780" anchor="ctr">
                    <a:lnB w="12700" cap="flat" cmpd="sng" algn="ctr">
                      <a:solidFill>
                        <a:schemeClr val="tx1"/>
                      </a:solidFill>
                      <a:prstDash val="solid"/>
                      <a:round/>
                      <a:headEnd type="none" w="med" len="med"/>
                      <a:tailEnd type="none" w="med" len="med"/>
                    </a:lnB>
                    <a:noFill/>
                  </a:tcPr>
                </a:tc>
                <a:tc>
                  <a:txBody>
                    <a:bodyPr/>
                    <a:lstStyle/>
                    <a:p>
                      <a:pPr algn="ctr" fontAlgn="ctr">
                        <a:lnSpc>
                          <a:spcPts val="1000"/>
                        </a:lnSpc>
                        <a:spcAft>
                          <a:spcPts val="0"/>
                        </a:spcAft>
                      </a:pPr>
                      <a:r>
                        <a:rPr lang="zh-CN" sz="1200" b="0" i="0" kern="0" dirty="0">
                          <a:solidFill>
                            <a:srgbClr val="000000"/>
                          </a:solidFill>
                          <a:effectLst/>
                          <a:latin typeface="Arial" panose="020B0604020202020204" pitchFamily="34" charset="0"/>
                          <a:ea typeface="Book Antiqua" panose="02040602050305030304" pitchFamily="18" charset="0"/>
                          <a:cs typeface="Arial" panose="020B0604020202020204" pitchFamily="34" charset="0"/>
                        </a:rPr>
                        <a:t>4 (</a:t>
                      </a:r>
                      <a:r>
                        <a:rPr lang="zh-CN" sz="1200" b="1" i="0" kern="0" dirty="0">
                          <a:solidFill>
                            <a:srgbClr val="000000"/>
                          </a:solidFill>
                          <a:effectLst/>
                          <a:latin typeface="Arial" panose="020B0604020202020204" pitchFamily="34" charset="0"/>
                          <a:ea typeface="Book Antiqua" panose="02040602050305030304" pitchFamily="18" charset="0"/>
                          <a:cs typeface="Arial" panose="020B0604020202020204" pitchFamily="34" charset="0"/>
                        </a:rPr>
                        <a:t>2.6</a:t>
                      </a:r>
                      <a:r>
                        <a:rPr lang="it-IT" altLang="zh-CN" sz="1200" b="1" i="0" kern="0" dirty="0">
                          <a:solidFill>
                            <a:srgbClr val="000000"/>
                          </a:solidFill>
                          <a:effectLst/>
                          <a:latin typeface="Arial" panose="020B0604020202020204" pitchFamily="34" charset="0"/>
                          <a:ea typeface="Book Antiqua" panose="02040602050305030304" pitchFamily="18" charset="0"/>
                          <a:cs typeface="Arial" panose="020B0604020202020204" pitchFamily="34" charset="0"/>
                        </a:rPr>
                        <a:t>%</a:t>
                      </a:r>
                      <a:r>
                        <a:rPr lang="zh-CN" sz="1200" b="0" i="0" kern="0" dirty="0">
                          <a:solidFill>
                            <a:srgbClr val="000000"/>
                          </a:solidFill>
                          <a:effectLst/>
                          <a:latin typeface="Arial" panose="020B0604020202020204" pitchFamily="34" charset="0"/>
                          <a:ea typeface="Book Antiqua" panose="02040602050305030304" pitchFamily="18" charset="0"/>
                          <a:cs typeface="Arial" panose="020B0604020202020204" pitchFamily="34" charset="0"/>
                        </a:rPr>
                        <a:t>)</a:t>
                      </a:r>
                      <a:endParaRPr lang="it-IT" sz="1200" b="0" i="0" kern="100" dirty="0">
                        <a:effectLst/>
                        <a:latin typeface="Arial" panose="020B0604020202020204" pitchFamily="34" charset="0"/>
                        <a:ea typeface="SimSun" panose="02010600030101010101" pitchFamily="2" charset="-122"/>
                        <a:cs typeface="Arial" panose="020B0604020202020204" pitchFamily="34" charset="0"/>
                      </a:endParaRPr>
                    </a:p>
                  </a:txBody>
                  <a:tcPr marL="17780" marR="17780" marT="17780" marB="17780" anchor="ctr">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it-IT" altLang="zh-CN" sz="1200" b="0" i="0" kern="1200" dirty="0">
                          <a:solidFill>
                            <a:schemeClr val="dk1"/>
                          </a:solidFill>
                          <a:effectLst/>
                          <a:latin typeface="Arial" panose="020B0604020202020204" pitchFamily="34" charset="0"/>
                          <a:ea typeface="+mn-ea"/>
                          <a:cs typeface="Arial" panose="020B0604020202020204" pitchFamily="34" charset="0"/>
                        </a:rPr>
                        <a:t>11 (</a:t>
                      </a:r>
                      <a:r>
                        <a:rPr lang="it-IT" altLang="zh-CN" sz="1200" b="1" i="0" kern="1200" dirty="0">
                          <a:solidFill>
                            <a:schemeClr val="dk1"/>
                          </a:solidFill>
                          <a:effectLst/>
                          <a:latin typeface="Arial" panose="020B0604020202020204" pitchFamily="34" charset="0"/>
                          <a:ea typeface="+mn-ea"/>
                          <a:cs typeface="Arial" panose="020B0604020202020204" pitchFamily="34" charset="0"/>
                        </a:rPr>
                        <a:t>3.6%</a:t>
                      </a:r>
                      <a:r>
                        <a:rPr lang="it-IT" altLang="zh-CN" sz="1200" b="0" i="0" kern="1200" dirty="0">
                          <a:solidFill>
                            <a:schemeClr val="dk1"/>
                          </a:solidFill>
                          <a:effectLst/>
                          <a:latin typeface="Arial" panose="020B0604020202020204" pitchFamily="34" charset="0"/>
                          <a:ea typeface="+mn-ea"/>
                          <a:cs typeface="Arial" panose="020B0604020202020204" pitchFamily="34" charset="0"/>
                        </a:rPr>
                        <a:t>)</a:t>
                      </a:r>
                      <a:endParaRPr lang="it-IT" sz="1200" b="0" i="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2032098"/>
                  </a:ext>
                </a:extLst>
              </a:tr>
            </a:tbl>
          </a:graphicData>
        </a:graphic>
      </p:graphicFrame>
      <p:cxnSp>
        <p:nvCxnSpPr>
          <p:cNvPr id="22" name="Connettore 2 21"/>
          <p:cNvCxnSpPr/>
          <p:nvPr/>
        </p:nvCxnSpPr>
        <p:spPr>
          <a:xfrm flipV="1">
            <a:off x="4716016" y="2563239"/>
            <a:ext cx="504056" cy="166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3428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p:cNvSpPr/>
          <p:nvPr/>
        </p:nvSpPr>
        <p:spPr>
          <a:xfrm>
            <a:off x="251520" y="1268760"/>
            <a:ext cx="8712968" cy="2308324"/>
          </a:xfrm>
          <a:prstGeom prst="rect">
            <a:avLst/>
          </a:prstGeom>
          <a:noFill/>
          <a:ln>
            <a:noFill/>
          </a:ln>
          <a:effectLst/>
        </p:spPr>
        <p:txBody>
          <a:bodyPr wrap="square">
            <a:spAutoFit/>
          </a:bodyPr>
          <a:lstStyle/>
          <a:p>
            <a:pPr marL="342900" indent="-342900">
              <a:lnSpc>
                <a:spcPct val="150000"/>
              </a:lnSpc>
              <a:buFont typeface="Wingdings" panose="05000000000000000000" pitchFamily="2" charset="2"/>
              <a:buChar char="q"/>
            </a:pPr>
            <a:r>
              <a:rPr lang="it-IT" sz="2400" dirty="0">
                <a:latin typeface="Arial" panose="020B0604020202020204" pitchFamily="34" charset="0"/>
                <a:cs typeface="Arial" panose="020B0604020202020204" pitchFamily="34" charset="0"/>
              </a:rPr>
              <a:t>MIS shows </a:t>
            </a:r>
            <a:r>
              <a:rPr lang="it-IT" sz="2400" dirty="0" err="1">
                <a:latin typeface="Arial" panose="020B0604020202020204" pitchFamily="34" charset="0"/>
                <a:cs typeface="Arial" panose="020B0604020202020204" pitchFamily="34" charset="0"/>
              </a:rPr>
              <a:t>safety</a:t>
            </a:r>
            <a:r>
              <a:rPr lang="it-IT" sz="2400" dirty="0">
                <a:latin typeface="Arial" panose="020B0604020202020204" pitchFamily="34" charset="0"/>
                <a:cs typeface="Arial" panose="020B0604020202020204" pitchFamily="34" charset="0"/>
              </a:rPr>
              <a:t> in </a:t>
            </a:r>
            <a:r>
              <a:rPr lang="it-IT" sz="2400" dirty="0" err="1">
                <a:latin typeface="Arial" panose="020B0604020202020204" pitchFamily="34" charset="0"/>
                <a:cs typeface="Arial" panose="020B0604020202020204" pitchFamily="34" charset="0"/>
              </a:rPr>
              <a:t>ensuring</a:t>
            </a:r>
            <a:r>
              <a:rPr lang="it-IT" sz="2400" dirty="0">
                <a:latin typeface="Arial" panose="020B0604020202020204" pitchFamily="34" charset="0"/>
                <a:cs typeface="Arial" panose="020B0604020202020204" pitchFamily="34" charset="0"/>
              </a:rPr>
              <a:t> </a:t>
            </a:r>
            <a:r>
              <a:rPr lang="it-IT" sz="2400" dirty="0" err="1">
                <a:latin typeface="Arial" panose="020B0604020202020204" pitchFamily="34" charset="0"/>
                <a:cs typeface="Arial" panose="020B0604020202020204" pitchFamily="34" charset="0"/>
              </a:rPr>
              <a:t>oncological</a:t>
            </a:r>
            <a:r>
              <a:rPr lang="it-IT" sz="2400" dirty="0">
                <a:latin typeface="Arial" panose="020B0604020202020204" pitchFamily="34" charset="0"/>
                <a:cs typeface="Arial" panose="020B0604020202020204" pitchFamily="34" charset="0"/>
              </a:rPr>
              <a:t> </a:t>
            </a:r>
            <a:r>
              <a:rPr lang="it-IT" sz="2400" dirty="0" err="1">
                <a:latin typeface="Arial" panose="020B0604020202020204" pitchFamily="34" charset="0"/>
                <a:cs typeface="Arial" panose="020B0604020202020204" pitchFamily="34" charset="0"/>
              </a:rPr>
              <a:t>radicality</a:t>
            </a:r>
            <a:endParaRPr lang="it-IT" sz="2400" dirty="0">
              <a:latin typeface="Arial" panose="020B0604020202020204" pitchFamily="34" charset="0"/>
              <a:cs typeface="Arial" panose="020B0604020202020204" pitchFamily="34" charset="0"/>
            </a:endParaRPr>
          </a:p>
          <a:p>
            <a:pPr marL="342900" indent="-342900">
              <a:lnSpc>
                <a:spcPct val="150000"/>
              </a:lnSpc>
              <a:buFont typeface="Wingdings" panose="05000000000000000000" pitchFamily="2" charset="2"/>
              <a:buChar char="q"/>
            </a:pPr>
            <a:r>
              <a:rPr lang="it-IT" sz="2400" dirty="0">
                <a:latin typeface="Arial" panose="020B0604020202020204" pitchFamily="34" charset="0"/>
                <a:cs typeface="Arial" panose="020B0604020202020204" pitchFamily="34" charset="0"/>
              </a:rPr>
              <a:t>MIS </a:t>
            </a:r>
            <a:r>
              <a:rPr lang="en-US" sz="2400" dirty="0">
                <a:latin typeface="Arial" panose="020B0604020202020204" pitchFamily="34" charset="0"/>
                <a:cs typeface="Arial" panose="020B0604020202020204" pitchFamily="34" charset="0"/>
              </a:rPr>
              <a:t>leads to shorter hospital stays and the faster resumption of regular diet</a:t>
            </a:r>
          </a:p>
          <a:p>
            <a:pPr marL="342900" indent="-342900">
              <a:lnSpc>
                <a:spcPct val="150000"/>
              </a:lnSpc>
              <a:buFont typeface="Wingdings" panose="05000000000000000000" pitchFamily="2" charset="2"/>
              <a:buChar char="q"/>
            </a:pPr>
            <a:r>
              <a:rPr lang="en-US" sz="2400" dirty="0">
                <a:latin typeface="Arial" panose="020B0604020202020204" pitchFamily="34" charset="0"/>
                <a:cs typeface="Arial" panose="020B0604020202020204" pitchFamily="34" charset="0"/>
              </a:rPr>
              <a:t>Trend toward a decrease of complications is shown</a:t>
            </a:r>
          </a:p>
        </p:txBody>
      </p:sp>
      <p:grpSp>
        <p:nvGrpSpPr>
          <p:cNvPr id="13" name="Gruppo 12"/>
          <p:cNvGrpSpPr/>
          <p:nvPr/>
        </p:nvGrpSpPr>
        <p:grpSpPr>
          <a:xfrm>
            <a:off x="0" y="59583"/>
            <a:ext cx="9144000" cy="489097"/>
            <a:chOff x="0" y="59583"/>
            <a:chExt cx="9144000" cy="489097"/>
          </a:xfrm>
        </p:grpSpPr>
        <p:sp>
          <p:nvSpPr>
            <p:cNvPr id="19" name="Rettangolo 18"/>
            <p:cNvSpPr/>
            <p:nvPr/>
          </p:nvSpPr>
          <p:spPr>
            <a:xfrm>
              <a:off x="251520" y="59583"/>
              <a:ext cx="2952328" cy="336443"/>
            </a:xfrm>
            <a:prstGeom prst="rect">
              <a:avLst/>
            </a:prstGeom>
            <a:solidFill>
              <a:schemeClr val="tx2"/>
            </a:solidFill>
          </p:spPr>
          <p:txBody>
            <a:bodyPr wrap="square" anchor="ctr">
              <a:spAutoFit/>
            </a:bodyPr>
            <a:lstStyle/>
            <a:p>
              <a:r>
                <a:rPr lang="it-IT" sz="1600" b="1" dirty="0">
                  <a:solidFill>
                    <a:schemeClr val="bg1"/>
                  </a:solidFill>
                  <a:latin typeface="Arial" panose="020B0604020202020204" pitchFamily="34" charset="0"/>
                  <a:cs typeface="Arial" panose="020B0604020202020204" pitchFamily="34" charset="0"/>
                </a:rPr>
                <a:t>CONCLUSIONS</a:t>
              </a:r>
            </a:p>
          </p:txBody>
        </p:sp>
        <p:cxnSp>
          <p:nvCxnSpPr>
            <p:cNvPr id="20" name="Connettore diritto 19"/>
            <p:cNvCxnSpPr/>
            <p:nvPr/>
          </p:nvCxnSpPr>
          <p:spPr>
            <a:xfrm>
              <a:off x="0" y="548680"/>
              <a:ext cx="9144000" cy="0"/>
            </a:xfrm>
            <a:prstGeom prst="line">
              <a:avLst/>
            </a:prstGeom>
            <a:solidFill>
              <a:schemeClr val="tx2"/>
            </a:solidFill>
            <a:ln w="28575">
              <a:solidFill>
                <a:schemeClr val="tx2"/>
              </a:solidFill>
            </a:ln>
          </p:spPr>
          <p:style>
            <a:lnRef idx="1">
              <a:schemeClr val="accent1"/>
            </a:lnRef>
            <a:fillRef idx="0">
              <a:schemeClr val="accent1"/>
            </a:fillRef>
            <a:effectRef idx="0">
              <a:schemeClr val="accent1"/>
            </a:effectRef>
            <a:fontRef idx="minor">
              <a:schemeClr val="tx1"/>
            </a:fontRef>
          </p:style>
        </p:cxnSp>
      </p:grpSp>
      <p:pic>
        <p:nvPicPr>
          <p:cNvPr id="21" name="Immagin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32440" y="17530"/>
            <a:ext cx="504056" cy="504056"/>
          </a:xfrm>
          <a:prstGeom prst="rect">
            <a:avLst/>
          </a:prstGeom>
          <a:noFill/>
          <a:ln>
            <a:noFill/>
          </a:ln>
          <a:effectLst/>
        </p:spPr>
      </p:pic>
      <p:sp>
        <p:nvSpPr>
          <p:cNvPr id="22" name="CasellaDiTesto 21"/>
          <p:cNvSpPr txBox="1"/>
          <p:nvPr/>
        </p:nvSpPr>
        <p:spPr>
          <a:xfrm>
            <a:off x="3851920" y="6597352"/>
            <a:ext cx="1440160" cy="246221"/>
          </a:xfrm>
          <a:prstGeom prst="rect">
            <a:avLst/>
          </a:prstGeom>
          <a:solidFill>
            <a:schemeClr val="bg1">
              <a:lumMod val="75000"/>
            </a:schemeClr>
          </a:solidFill>
        </p:spPr>
        <p:txBody>
          <a:bodyPr wrap="square" rtlCol="0">
            <a:spAutoFit/>
          </a:bodyPr>
          <a:lstStyle/>
          <a:p>
            <a:r>
              <a:rPr lang="it-IT" sz="1000" b="1" dirty="0">
                <a:solidFill>
                  <a:schemeClr val="bg1"/>
                </a:solidFill>
                <a:latin typeface="Arial" panose="020B0604020202020204" pitchFamily="34" charset="0"/>
                <a:cs typeface="Arial" panose="020B0604020202020204" pitchFamily="34" charset="0"/>
              </a:rPr>
              <a:t>www.imigastric.com</a:t>
            </a:r>
          </a:p>
        </p:txBody>
      </p:sp>
    </p:spTree>
    <p:extLst>
      <p:ext uri="{BB962C8B-B14F-4D97-AF65-F5344CB8AC3E}">
        <p14:creationId xmlns:p14="http://schemas.microsoft.com/office/powerpoint/2010/main" val="19173961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tangolo 7"/>
          <p:cNvSpPr/>
          <p:nvPr/>
        </p:nvSpPr>
        <p:spPr>
          <a:xfrm>
            <a:off x="251520" y="1286758"/>
            <a:ext cx="8712968" cy="2862322"/>
          </a:xfrm>
          <a:prstGeom prst="rect">
            <a:avLst/>
          </a:prstGeom>
          <a:noFill/>
          <a:ln>
            <a:noFill/>
          </a:ln>
          <a:effectLst/>
        </p:spPr>
        <p:txBody>
          <a:bodyPr wrap="square">
            <a:spAutoFit/>
          </a:bodyPr>
          <a:lstStyle/>
          <a:p>
            <a:pPr marL="342900" indent="-342900">
              <a:lnSpc>
                <a:spcPct val="150000"/>
              </a:lnSpc>
              <a:buFont typeface="Wingdings" panose="05000000000000000000" pitchFamily="2" charset="2"/>
              <a:buChar char="q"/>
            </a:pPr>
            <a:r>
              <a:rPr lang="it-IT" sz="2400" dirty="0">
                <a:latin typeface="Arial" panose="020B0604020202020204" pitchFamily="34" charset="0"/>
                <a:cs typeface="Arial" panose="020B0604020202020204" pitchFamily="34" charset="0"/>
              </a:rPr>
              <a:t>The IMIGASTRIC </a:t>
            </a:r>
            <a:r>
              <a:rPr lang="it-IT" sz="2400" dirty="0" err="1">
                <a:latin typeface="Arial" panose="020B0604020202020204" pitchFamily="34" charset="0"/>
                <a:cs typeface="Arial" panose="020B0604020202020204" pitchFamily="34" charset="0"/>
              </a:rPr>
              <a:t>registry</a:t>
            </a:r>
            <a:r>
              <a:rPr lang="it-IT" sz="2400" dirty="0">
                <a:latin typeface="Arial" panose="020B0604020202020204" pitchFamily="34" charset="0"/>
                <a:cs typeface="Arial" panose="020B0604020202020204" pitchFamily="34" charset="0"/>
              </a:rPr>
              <a:t> </a:t>
            </a:r>
            <a:r>
              <a:rPr lang="it-IT" sz="2400" dirty="0" err="1">
                <a:latin typeface="Arial" panose="020B0604020202020204" pitchFamily="34" charset="0"/>
                <a:cs typeface="Arial" panose="020B0604020202020204" pitchFamily="34" charset="0"/>
              </a:rPr>
              <a:t>has</a:t>
            </a:r>
            <a:r>
              <a:rPr lang="it-IT" sz="2400" dirty="0">
                <a:latin typeface="Arial" panose="020B0604020202020204" pitchFamily="34" charset="0"/>
                <a:cs typeface="Arial" panose="020B0604020202020204" pitchFamily="34" charset="0"/>
              </a:rPr>
              <a:t> the </a:t>
            </a:r>
            <a:r>
              <a:rPr lang="it-IT" sz="2400" dirty="0" err="1">
                <a:latin typeface="Arial" panose="020B0604020202020204" pitchFamily="34" charset="0"/>
                <a:cs typeface="Arial" panose="020B0604020202020204" pitchFamily="34" charset="0"/>
              </a:rPr>
              <a:t>potential</a:t>
            </a:r>
            <a:r>
              <a:rPr lang="it-IT" sz="2400" dirty="0">
                <a:latin typeface="Arial" panose="020B0604020202020204" pitchFamily="34" charset="0"/>
                <a:cs typeface="Arial" panose="020B0604020202020204" pitchFamily="34" charset="0"/>
              </a:rPr>
              <a:t> to </a:t>
            </a:r>
            <a:r>
              <a:rPr lang="it-IT" sz="2400" dirty="0" err="1">
                <a:latin typeface="Arial" panose="020B0604020202020204" pitchFamily="34" charset="0"/>
                <a:cs typeface="Arial" panose="020B0604020202020204" pitchFamily="34" charset="0"/>
              </a:rPr>
              <a:t>become</a:t>
            </a:r>
            <a:r>
              <a:rPr lang="it-IT" sz="2400" dirty="0">
                <a:latin typeface="Arial" panose="020B0604020202020204" pitchFamily="34" charset="0"/>
                <a:cs typeface="Arial" panose="020B0604020202020204" pitchFamily="34" charset="0"/>
              </a:rPr>
              <a:t> one of the </a:t>
            </a:r>
            <a:r>
              <a:rPr lang="it-IT" sz="2400" dirty="0" err="1">
                <a:latin typeface="Arial" panose="020B0604020202020204" pitchFamily="34" charset="0"/>
                <a:cs typeface="Arial" panose="020B0604020202020204" pitchFamily="34" charset="0"/>
              </a:rPr>
              <a:t>largest</a:t>
            </a:r>
            <a:r>
              <a:rPr lang="it-IT" sz="2400" dirty="0">
                <a:latin typeface="Arial" panose="020B0604020202020204" pitchFamily="34" charset="0"/>
                <a:cs typeface="Arial" panose="020B0604020202020204" pitchFamily="34" charset="0"/>
              </a:rPr>
              <a:t> </a:t>
            </a:r>
            <a:r>
              <a:rPr lang="it-IT" sz="2400" dirty="0" err="1">
                <a:latin typeface="Arial" panose="020B0604020202020204" pitchFamily="34" charset="0"/>
                <a:cs typeface="Arial" panose="020B0604020202020204" pitchFamily="34" charset="0"/>
              </a:rPr>
              <a:t>databases</a:t>
            </a:r>
            <a:r>
              <a:rPr lang="it-IT" sz="2400" dirty="0">
                <a:latin typeface="Arial" panose="020B0604020202020204" pitchFamily="34" charset="0"/>
                <a:cs typeface="Arial" panose="020B0604020202020204" pitchFamily="34" charset="0"/>
              </a:rPr>
              <a:t> on MIS for </a:t>
            </a:r>
            <a:r>
              <a:rPr lang="it-IT" sz="2400" dirty="0" err="1">
                <a:latin typeface="Arial" panose="020B0604020202020204" pitchFamily="34" charset="0"/>
                <a:cs typeface="Arial" panose="020B0604020202020204" pitchFamily="34" charset="0"/>
              </a:rPr>
              <a:t>gastric</a:t>
            </a:r>
            <a:r>
              <a:rPr lang="it-IT" sz="2400" dirty="0">
                <a:latin typeface="Arial" panose="020B0604020202020204" pitchFamily="34" charset="0"/>
                <a:cs typeface="Arial" panose="020B0604020202020204" pitchFamily="34" charset="0"/>
              </a:rPr>
              <a:t> </a:t>
            </a:r>
            <a:r>
              <a:rPr lang="it-IT" sz="2400" dirty="0" err="1">
                <a:latin typeface="Arial" panose="020B0604020202020204" pitchFamily="34" charset="0"/>
                <a:cs typeface="Arial" panose="020B0604020202020204" pitchFamily="34" charset="0"/>
              </a:rPr>
              <a:t>cancer</a:t>
            </a:r>
            <a:endParaRPr lang="it-IT" sz="2400" dirty="0">
              <a:latin typeface="Arial" panose="020B0604020202020204" pitchFamily="34" charset="0"/>
              <a:cs typeface="Arial" panose="020B0604020202020204" pitchFamily="34" charset="0"/>
            </a:endParaRPr>
          </a:p>
          <a:p>
            <a:pPr marL="342900" indent="-342900">
              <a:lnSpc>
                <a:spcPct val="150000"/>
              </a:lnSpc>
              <a:buFont typeface="Wingdings" panose="05000000000000000000" pitchFamily="2" charset="2"/>
              <a:buChar char="q"/>
            </a:pPr>
            <a:r>
              <a:rPr lang="it-IT" sz="2400" dirty="0" err="1">
                <a:latin typeface="Arial" panose="020B0604020202020204" pitchFamily="34" charset="0"/>
                <a:cs typeface="Arial" panose="020B0604020202020204" pitchFamily="34" charset="0"/>
              </a:rPr>
              <a:t>Several</a:t>
            </a:r>
            <a:r>
              <a:rPr lang="it-IT" sz="2400" dirty="0">
                <a:latin typeface="Arial" panose="020B0604020202020204" pitchFamily="34" charset="0"/>
                <a:cs typeface="Arial" panose="020B0604020202020204" pitchFamily="34" charset="0"/>
              </a:rPr>
              <a:t> </a:t>
            </a:r>
            <a:r>
              <a:rPr lang="it-IT" sz="2400" dirty="0" err="1">
                <a:latin typeface="Arial" panose="020B0604020202020204" pitchFamily="34" charset="0"/>
                <a:cs typeface="Arial" panose="020B0604020202020204" pitchFamily="34" charset="0"/>
              </a:rPr>
              <a:t>subgroup</a:t>
            </a:r>
            <a:r>
              <a:rPr lang="it-IT" sz="2400" dirty="0">
                <a:latin typeface="Arial" panose="020B0604020202020204" pitchFamily="34" charset="0"/>
                <a:cs typeface="Arial" panose="020B0604020202020204" pitchFamily="34" charset="0"/>
              </a:rPr>
              <a:t> </a:t>
            </a:r>
            <a:r>
              <a:rPr lang="it-IT" sz="2400" dirty="0" err="1">
                <a:latin typeface="Arial" panose="020B0604020202020204" pitchFamily="34" charset="0"/>
                <a:cs typeface="Arial" panose="020B0604020202020204" pitchFamily="34" charset="0"/>
              </a:rPr>
              <a:t>analyses</a:t>
            </a:r>
            <a:r>
              <a:rPr lang="it-IT" sz="2400" dirty="0">
                <a:latin typeface="Arial" panose="020B0604020202020204" pitchFamily="34" charset="0"/>
                <a:cs typeface="Arial" panose="020B0604020202020204" pitchFamily="34" charset="0"/>
              </a:rPr>
              <a:t> are </a:t>
            </a:r>
            <a:r>
              <a:rPr lang="it-IT" sz="2400" dirty="0" err="1">
                <a:latin typeface="Arial" panose="020B0604020202020204" pitchFamily="34" charset="0"/>
                <a:cs typeface="Arial" panose="020B0604020202020204" pitchFamily="34" charset="0"/>
              </a:rPr>
              <a:t>possible</a:t>
            </a:r>
            <a:endParaRPr lang="it-IT" sz="2400" dirty="0">
              <a:latin typeface="Arial" panose="020B0604020202020204" pitchFamily="34" charset="0"/>
              <a:cs typeface="Arial" panose="020B0604020202020204" pitchFamily="34" charset="0"/>
            </a:endParaRPr>
          </a:p>
          <a:p>
            <a:pPr marL="342900" indent="-342900">
              <a:lnSpc>
                <a:spcPct val="150000"/>
              </a:lnSpc>
              <a:buFont typeface="Wingdings" panose="05000000000000000000" pitchFamily="2" charset="2"/>
              <a:buChar char="q"/>
            </a:pPr>
            <a:r>
              <a:rPr lang="it-IT" sz="2400" dirty="0">
                <a:latin typeface="Arial" panose="020B0604020202020204" pitchFamily="34" charset="0"/>
                <a:cs typeface="Arial" panose="020B0604020202020204" pitchFamily="34" charset="0"/>
              </a:rPr>
              <a:t>Data on </a:t>
            </a:r>
            <a:r>
              <a:rPr lang="it-IT" sz="2400" dirty="0" err="1">
                <a:latin typeface="Arial" panose="020B0604020202020204" pitchFamily="34" charset="0"/>
                <a:cs typeface="Arial" panose="020B0604020202020204" pitchFamily="34" charset="0"/>
              </a:rPr>
              <a:t>survival</a:t>
            </a:r>
            <a:r>
              <a:rPr lang="it-IT" sz="2400" dirty="0">
                <a:latin typeface="Arial" panose="020B0604020202020204" pitchFamily="34" charset="0"/>
                <a:cs typeface="Arial" panose="020B0604020202020204" pitchFamily="34" charset="0"/>
              </a:rPr>
              <a:t> are </a:t>
            </a:r>
            <a:r>
              <a:rPr lang="it-IT" sz="2400" dirty="0" err="1">
                <a:latin typeface="Arial" panose="020B0604020202020204" pitchFamily="34" charset="0"/>
                <a:cs typeface="Arial" panose="020B0604020202020204" pitchFamily="34" charset="0"/>
              </a:rPr>
              <a:t>available</a:t>
            </a:r>
            <a:r>
              <a:rPr lang="it-IT" sz="2400" dirty="0">
                <a:latin typeface="Arial" panose="020B0604020202020204" pitchFamily="34" charset="0"/>
                <a:cs typeface="Arial" panose="020B0604020202020204" pitchFamily="34" charset="0"/>
              </a:rPr>
              <a:t> and </a:t>
            </a:r>
            <a:r>
              <a:rPr lang="it-IT" sz="2400" dirty="0" err="1">
                <a:latin typeface="Arial" panose="020B0604020202020204" pitchFamily="34" charset="0"/>
                <a:cs typeface="Arial" panose="020B0604020202020204" pitchFamily="34" charset="0"/>
              </a:rPr>
              <a:t>will</a:t>
            </a:r>
            <a:r>
              <a:rPr lang="it-IT" sz="2400" dirty="0">
                <a:latin typeface="Arial" panose="020B0604020202020204" pitchFamily="34" charset="0"/>
                <a:cs typeface="Arial" panose="020B0604020202020204" pitchFamily="34" charset="0"/>
              </a:rPr>
              <a:t> be </a:t>
            </a:r>
            <a:r>
              <a:rPr lang="it-IT" sz="2400" dirty="0" err="1">
                <a:latin typeface="Arial" panose="020B0604020202020204" pitchFamily="34" charset="0"/>
                <a:cs typeface="Arial" panose="020B0604020202020204" pitchFamily="34" charset="0"/>
              </a:rPr>
              <a:t>analyzed</a:t>
            </a:r>
            <a:r>
              <a:rPr lang="it-IT" sz="2400" dirty="0">
                <a:latin typeface="Arial" panose="020B0604020202020204" pitchFamily="34" charset="0"/>
                <a:cs typeface="Arial" panose="020B0604020202020204" pitchFamily="34" charset="0"/>
              </a:rPr>
              <a:t> in the </a:t>
            </a:r>
            <a:r>
              <a:rPr lang="it-IT" sz="2400" dirty="0" err="1">
                <a:latin typeface="Arial" panose="020B0604020202020204" pitchFamily="34" charset="0"/>
                <a:cs typeface="Arial" panose="020B0604020202020204" pitchFamily="34" charset="0"/>
              </a:rPr>
              <a:t>next</a:t>
            </a:r>
            <a:r>
              <a:rPr lang="it-IT" sz="2400" dirty="0">
                <a:latin typeface="Arial" panose="020B0604020202020204" pitchFamily="34" charset="0"/>
                <a:cs typeface="Arial" panose="020B0604020202020204" pitchFamily="34" charset="0"/>
              </a:rPr>
              <a:t> report</a:t>
            </a:r>
            <a:endParaRPr lang="en-US" sz="2400" dirty="0">
              <a:latin typeface="Arial" panose="020B0604020202020204" pitchFamily="34" charset="0"/>
              <a:cs typeface="Arial" panose="020B0604020202020204" pitchFamily="34" charset="0"/>
            </a:endParaRPr>
          </a:p>
        </p:txBody>
      </p:sp>
      <p:grpSp>
        <p:nvGrpSpPr>
          <p:cNvPr id="10" name="Gruppo 9"/>
          <p:cNvGrpSpPr/>
          <p:nvPr/>
        </p:nvGrpSpPr>
        <p:grpSpPr>
          <a:xfrm>
            <a:off x="0" y="59583"/>
            <a:ext cx="9144000" cy="489097"/>
            <a:chOff x="0" y="59583"/>
            <a:chExt cx="9144000" cy="489097"/>
          </a:xfrm>
        </p:grpSpPr>
        <p:sp>
          <p:nvSpPr>
            <p:cNvPr id="11" name="Rettangolo 10"/>
            <p:cNvSpPr/>
            <p:nvPr/>
          </p:nvSpPr>
          <p:spPr>
            <a:xfrm>
              <a:off x="251520" y="59583"/>
              <a:ext cx="2952328" cy="336443"/>
            </a:xfrm>
            <a:prstGeom prst="rect">
              <a:avLst/>
            </a:prstGeom>
            <a:solidFill>
              <a:schemeClr val="tx2"/>
            </a:solidFill>
          </p:spPr>
          <p:txBody>
            <a:bodyPr wrap="square" anchor="ctr">
              <a:spAutoFit/>
            </a:bodyPr>
            <a:lstStyle/>
            <a:p>
              <a:r>
                <a:rPr lang="it-IT" sz="1600" b="1" dirty="0">
                  <a:solidFill>
                    <a:schemeClr val="bg1"/>
                  </a:solidFill>
                  <a:latin typeface="Arial" panose="020B0604020202020204" pitchFamily="34" charset="0"/>
                  <a:cs typeface="Arial" panose="020B0604020202020204" pitchFamily="34" charset="0"/>
                </a:rPr>
                <a:t>CONCLUSIONS</a:t>
              </a:r>
            </a:p>
          </p:txBody>
        </p:sp>
        <p:cxnSp>
          <p:nvCxnSpPr>
            <p:cNvPr id="12" name="Connettore diritto 11"/>
            <p:cNvCxnSpPr/>
            <p:nvPr/>
          </p:nvCxnSpPr>
          <p:spPr>
            <a:xfrm>
              <a:off x="0" y="548680"/>
              <a:ext cx="9144000" cy="0"/>
            </a:xfrm>
            <a:prstGeom prst="line">
              <a:avLst/>
            </a:prstGeom>
            <a:solidFill>
              <a:schemeClr val="tx2"/>
            </a:solidFill>
            <a:ln w="28575">
              <a:solidFill>
                <a:schemeClr val="tx2"/>
              </a:solidFill>
            </a:ln>
          </p:spPr>
          <p:style>
            <a:lnRef idx="1">
              <a:schemeClr val="accent1"/>
            </a:lnRef>
            <a:fillRef idx="0">
              <a:schemeClr val="accent1"/>
            </a:fillRef>
            <a:effectRef idx="0">
              <a:schemeClr val="accent1"/>
            </a:effectRef>
            <a:fontRef idx="minor">
              <a:schemeClr val="tx1"/>
            </a:fontRef>
          </p:style>
        </p:cxnSp>
      </p:grpSp>
      <p:pic>
        <p:nvPicPr>
          <p:cNvPr id="13" name="Immagin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32440" y="17530"/>
            <a:ext cx="504056" cy="504056"/>
          </a:xfrm>
          <a:prstGeom prst="rect">
            <a:avLst/>
          </a:prstGeom>
          <a:noFill/>
          <a:ln>
            <a:noFill/>
          </a:ln>
          <a:effectLst/>
        </p:spPr>
      </p:pic>
      <p:sp>
        <p:nvSpPr>
          <p:cNvPr id="19" name="CasellaDiTesto 18"/>
          <p:cNvSpPr txBox="1"/>
          <p:nvPr/>
        </p:nvSpPr>
        <p:spPr>
          <a:xfrm>
            <a:off x="3851920" y="6597352"/>
            <a:ext cx="1440160" cy="246221"/>
          </a:xfrm>
          <a:prstGeom prst="rect">
            <a:avLst/>
          </a:prstGeom>
          <a:solidFill>
            <a:schemeClr val="bg1">
              <a:lumMod val="75000"/>
            </a:schemeClr>
          </a:solidFill>
        </p:spPr>
        <p:txBody>
          <a:bodyPr wrap="square" rtlCol="0">
            <a:spAutoFit/>
          </a:bodyPr>
          <a:lstStyle/>
          <a:p>
            <a:r>
              <a:rPr lang="it-IT" sz="1000" b="1" dirty="0">
                <a:solidFill>
                  <a:schemeClr val="bg1"/>
                </a:solidFill>
                <a:latin typeface="Arial" panose="020B0604020202020204" pitchFamily="34" charset="0"/>
                <a:cs typeface="Arial" panose="020B0604020202020204" pitchFamily="34" charset="0"/>
              </a:rPr>
              <a:t>www.imigastric.com</a:t>
            </a:r>
          </a:p>
        </p:txBody>
      </p:sp>
    </p:spTree>
    <p:extLst>
      <p:ext uri="{BB962C8B-B14F-4D97-AF65-F5344CB8AC3E}">
        <p14:creationId xmlns:p14="http://schemas.microsoft.com/office/powerpoint/2010/main" val="34341276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p:cNvSpPr/>
          <p:nvPr/>
        </p:nvSpPr>
        <p:spPr>
          <a:xfrm>
            <a:off x="3" y="5373216"/>
            <a:ext cx="9143999" cy="151216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72858">
              <a:defRPr/>
            </a:pPr>
            <a:r>
              <a:rPr lang="en-US" spc="160" dirty="0">
                <a:ln>
                  <a:solidFill>
                    <a:schemeClr val="bg1"/>
                  </a:solidFill>
                  <a:prstDash val="solid"/>
                </a:ln>
                <a:solidFill>
                  <a:schemeClr val="bg1"/>
                </a:solidFill>
                <a:latin typeface="Arial" panose="020B0604020202020204" pitchFamily="34" charset="0"/>
                <a:cs typeface="Arial" panose="020B0604020202020204" pitchFamily="34" charset="0"/>
              </a:rPr>
              <a:t>Jacopo Desiderio, MD</a:t>
            </a:r>
          </a:p>
          <a:p>
            <a:pPr algn="ctr" eaLnBrk="0" fontAlgn="base" hangingPunct="0">
              <a:spcBef>
                <a:spcPct val="0"/>
              </a:spcBef>
              <a:spcAft>
                <a:spcPct val="0"/>
              </a:spcAft>
            </a:pPr>
            <a:endParaRPr lang="it-IT" altLang="it-IT" spc="160" dirty="0">
              <a:ln>
                <a:solidFill>
                  <a:schemeClr val="bg1"/>
                </a:solidFill>
                <a:prstDash val="solid"/>
              </a:ln>
              <a:solidFill>
                <a:schemeClr val="bg1"/>
              </a:solidFill>
              <a:latin typeface="Arial" panose="020B0604020202020204" pitchFamily="34" charset="0"/>
              <a:cs typeface="Arial" panose="020B0604020202020204" pitchFamily="34" charset="0"/>
            </a:endParaRPr>
          </a:p>
          <a:p>
            <a:pPr algn="ctr" defTabSz="914400" eaLnBrk="0" fontAlgn="base" hangingPunct="0">
              <a:spcBef>
                <a:spcPct val="0"/>
              </a:spcBef>
              <a:spcAft>
                <a:spcPct val="0"/>
              </a:spcAft>
            </a:pPr>
            <a:r>
              <a:rPr lang="it-IT" altLang="it-IT" sz="1600" spc="160" dirty="0" err="1">
                <a:ln>
                  <a:solidFill>
                    <a:schemeClr val="bg1"/>
                  </a:solidFill>
                  <a:prstDash val="solid"/>
                </a:ln>
                <a:solidFill>
                  <a:schemeClr val="bg1"/>
                </a:solidFill>
                <a:latin typeface="Arial" panose="020B0604020202020204" pitchFamily="34" charset="0"/>
                <a:cs typeface="Arial" panose="020B0604020202020204" pitchFamily="34" charset="0"/>
              </a:rPr>
              <a:t>Department</a:t>
            </a:r>
            <a:r>
              <a:rPr lang="it-IT" altLang="it-IT" sz="1600" spc="160" dirty="0">
                <a:ln>
                  <a:solidFill>
                    <a:schemeClr val="bg1"/>
                  </a:solidFill>
                  <a:prstDash val="solid"/>
                </a:ln>
                <a:solidFill>
                  <a:schemeClr val="bg1"/>
                </a:solidFill>
                <a:latin typeface="Arial" panose="020B0604020202020204" pitchFamily="34" charset="0"/>
                <a:cs typeface="Arial" panose="020B0604020202020204" pitchFamily="34" charset="0"/>
              </a:rPr>
              <a:t> of Digestive </a:t>
            </a:r>
            <a:r>
              <a:rPr lang="it-IT" altLang="it-IT" sz="1600" spc="160" dirty="0" err="1">
                <a:ln>
                  <a:solidFill>
                    <a:schemeClr val="bg1"/>
                  </a:solidFill>
                  <a:prstDash val="solid"/>
                </a:ln>
                <a:solidFill>
                  <a:schemeClr val="bg1"/>
                </a:solidFill>
                <a:latin typeface="Arial" panose="020B0604020202020204" pitchFamily="34" charset="0"/>
                <a:cs typeface="Arial" panose="020B0604020202020204" pitchFamily="34" charset="0"/>
              </a:rPr>
              <a:t>Surgery</a:t>
            </a:r>
            <a:endParaRPr lang="it-IT" altLang="it-IT" sz="1600" spc="160" dirty="0">
              <a:ln>
                <a:solidFill>
                  <a:schemeClr val="bg1"/>
                </a:solidFill>
                <a:prstDash val="solid"/>
              </a:ln>
              <a:solidFill>
                <a:schemeClr val="bg1"/>
              </a:solidFill>
              <a:latin typeface="Arial" panose="020B0604020202020204" pitchFamily="34" charset="0"/>
              <a:cs typeface="Arial" panose="020B0604020202020204" pitchFamily="34" charset="0"/>
            </a:endParaRPr>
          </a:p>
          <a:p>
            <a:pPr algn="ctr" defTabSz="914400" eaLnBrk="0" fontAlgn="base" hangingPunct="0">
              <a:spcBef>
                <a:spcPct val="0"/>
              </a:spcBef>
              <a:spcAft>
                <a:spcPct val="0"/>
              </a:spcAft>
            </a:pPr>
            <a:r>
              <a:rPr lang="it-IT" altLang="it-IT" sz="1600" spc="160" dirty="0">
                <a:ln>
                  <a:solidFill>
                    <a:schemeClr val="bg1"/>
                  </a:solidFill>
                  <a:prstDash val="solid"/>
                </a:ln>
                <a:solidFill>
                  <a:schemeClr val="bg1"/>
                </a:solidFill>
                <a:latin typeface="Arial" panose="020B0604020202020204" pitchFamily="34" charset="0"/>
                <a:cs typeface="Arial" panose="020B0604020202020204" pitchFamily="34" charset="0"/>
              </a:rPr>
              <a:t>St. </a:t>
            </a:r>
            <a:r>
              <a:rPr lang="it-IT" altLang="it-IT" sz="1600" spc="160" dirty="0" err="1">
                <a:ln>
                  <a:solidFill>
                    <a:schemeClr val="bg1"/>
                  </a:solidFill>
                  <a:prstDash val="solid"/>
                </a:ln>
                <a:solidFill>
                  <a:schemeClr val="bg1"/>
                </a:solidFill>
                <a:latin typeface="Arial" panose="020B0604020202020204" pitchFamily="34" charset="0"/>
                <a:cs typeface="Arial" panose="020B0604020202020204" pitchFamily="34" charset="0"/>
              </a:rPr>
              <a:t>Mary’s</a:t>
            </a:r>
            <a:r>
              <a:rPr lang="it-IT" altLang="it-IT" sz="1600" spc="160" dirty="0">
                <a:ln>
                  <a:solidFill>
                    <a:schemeClr val="bg1"/>
                  </a:solidFill>
                  <a:prstDash val="solid"/>
                </a:ln>
                <a:solidFill>
                  <a:schemeClr val="bg1"/>
                </a:solidFill>
                <a:latin typeface="Arial" panose="020B0604020202020204" pitchFamily="34" charset="0"/>
                <a:cs typeface="Arial" panose="020B0604020202020204" pitchFamily="34" charset="0"/>
              </a:rPr>
              <a:t> Hospital of Terni</a:t>
            </a:r>
          </a:p>
          <a:p>
            <a:pPr algn="ctr" defTabSz="914400" eaLnBrk="0" fontAlgn="base" hangingPunct="0">
              <a:spcBef>
                <a:spcPct val="0"/>
              </a:spcBef>
              <a:spcAft>
                <a:spcPct val="0"/>
              </a:spcAft>
            </a:pPr>
            <a:r>
              <a:rPr lang="it-IT" altLang="it-IT" sz="1600" spc="160" dirty="0" err="1">
                <a:ln>
                  <a:solidFill>
                    <a:schemeClr val="bg1"/>
                  </a:solidFill>
                  <a:prstDash val="solid"/>
                </a:ln>
                <a:solidFill>
                  <a:schemeClr val="bg1"/>
                </a:solidFill>
                <a:latin typeface="Arial" panose="020B0604020202020204" pitchFamily="34" charset="0"/>
                <a:cs typeface="Arial" panose="020B0604020202020204" pitchFamily="34" charset="0"/>
              </a:rPr>
              <a:t>University</a:t>
            </a:r>
            <a:r>
              <a:rPr lang="it-IT" altLang="it-IT" sz="1600" spc="160" dirty="0">
                <a:ln>
                  <a:solidFill>
                    <a:schemeClr val="bg1"/>
                  </a:solidFill>
                  <a:prstDash val="solid"/>
                </a:ln>
                <a:solidFill>
                  <a:schemeClr val="bg1"/>
                </a:solidFill>
                <a:latin typeface="Arial" panose="020B0604020202020204" pitchFamily="34" charset="0"/>
                <a:cs typeface="Arial" panose="020B0604020202020204" pitchFamily="34" charset="0"/>
              </a:rPr>
              <a:t> of Perugia, </a:t>
            </a:r>
            <a:r>
              <a:rPr lang="it-IT" altLang="it-IT" sz="1600" spc="160" dirty="0" err="1">
                <a:ln>
                  <a:solidFill>
                    <a:schemeClr val="bg1"/>
                  </a:solidFill>
                  <a:prstDash val="solid"/>
                </a:ln>
                <a:solidFill>
                  <a:schemeClr val="bg1"/>
                </a:solidFill>
                <a:latin typeface="Arial" panose="020B0604020202020204" pitchFamily="34" charset="0"/>
                <a:cs typeface="Arial" panose="020B0604020202020204" pitchFamily="34" charset="0"/>
              </a:rPr>
              <a:t>Italy</a:t>
            </a:r>
            <a:endParaRPr lang="it-IT" altLang="it-IT" sz="1600" spc="160" dirty="0">
              <a:ln>
                <a:solidFill>
                  <a:schemeClr val="bg1"/>
                </a:solidFill>
                <a:prstDash val="solid"/>
              </a:ln>
              <a:solidFill>
                <a:schemeClr val="bg1"/>
              </a:solidFill>
              <a:latin typeface="Arial" panose="020B0604020202020204" pitchFamily="34" charset="0"/>
              <a:cs typeface="Arial" panose="020B0604020202020204" pitchFamily="34" charset="0"/>
            </a:endParaRPr>
          </a:p>
        </p:txBody>
      </p:sp>
      <p:pic>
        <p:nvPicPr>
          <p:cNvPr id="6" name="Immagin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39952" y="4211796"/>
            <a:ext cx="873388" cy="873388"/>
          </a:xfrm>
          <a:prstGeom prst="rect">
            <a:avLst/>
          </a:prstGeom>
          <a:effectLst/>
        </p:spPr>
      </p:pic>
      <p:pic>
        <p:nvPicPr>
          <p:cNvPr id="7" name="Picture 2" descr="http://www.12igcc.com/images/banner_120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74017"/>
            <a:ext cx="9144000" cy="1774825"/>
          </a:xfrm>
          <a:prstGeom prst="rect">
            <a:avLst/>
          </a:prstGeom>
          <a:noFill/>
          <a:extLst>
            <a:ext uri="{909E8E84-426E-40DD-AFC4-6F175D3DCCD1}">
              <a14:hiddenFill xmlns:a14="http://schemas.microsoft.com/office/drawing/2010/main">
                <a:solidFill>
                  <a:srgbClr val="FFFFFF"/>
                </a:solidFill>
              </a14:hiddenFill>
            </a:ext>
          </a:extLst>
        </p:spPr>
      </p:pic>
      <p:sp>
        <p:nvSpPr>
          <p:cNvPr id="4" name="Rettangolo 3"/>
          <p:cNvSpPr/>
          <p:nvPr/>
        </p:nvSpPr>
        <p:spPr>
          <a:xfrm>
            <a:off x="1619672" y="-27384"/>
            <a:ext cx="4550220" cy="276999"/>
          </a:xfrm>
          <a:prstGeom prst="rect">
            <a:avLst/>
          </a:prstGeom>
        </p:spPr>
        <p:txBody>
          <a:bodyPr wrap="none">
            <a:spAutoFit/>
          </a:bodyPr>
          <a:lstStyle/>
          <a:p>
            <a:r>
              <a:rPr lang="it-IT" sz="1200" b="1" dirty="0">
                <a:latin typeface="Arial" panose="020B0604020202020204" pitchFamily="34" charset="0"/>
                <a:cs typeface="Arial" panose="020B0604020202020204" pitchFamily="34" charset="0"/>
              </a:rPr>
              <a:t>ABSTRACT ID: A3445    CATEGORY: </a:t>
            </a:r>
            <a:r>
              <a:rPr lang="it-IT" sz="1200" b="1" dirty="0" err="1">
                <a:latin typeface="Arial" panose="020B0604020202020204" pitchFamily="34" charset="0"/>
                <a:cs typeface="Arial" panose="020B0604020202020204" pitchFamily="34" charset="0"/>
              </a:rPr>
              <a:t>Ongoing</a:t>
            </a:r>
            <a:r>
              <a:rPr lang="it-IT" sz="1200" b="1" dirty="0">
                <a:latin typeface="Arial" panose="020B0604020202020204" pitchFamily="34" charset="0"/>
                <a:cs typeface="Arial" panose="020B0604020202020204" pitchFamily="34" charset="0"/>
              </a:rPr>
              <a:t> </a:t>
            </a:r>
            <a:r>
              <a:rPr lang="it-IT" sz="1200" b="1" dirty="0" err="1">
                <a:latin typeface="Arial" panose="020B0604020202020204" pitchFamily="34" charset="0"/>
                <a:cs typeface="Arial" panose="020B0604020202020204" pitchFamily="34" charset="0"/>
              </a:rPr>
              <a:t>Clinical</a:t>
            </a:r>
            <a:r>
              <a:rPr lang="it-IT" sz="1200" b="1" dirty="0">
                <a:latin typeface="Arial" panose="020B0604020202020204" pitchFamily="34" charset="0"/>
                <a:cs typeface="Arial" panose="020B0604020202020204" pitchFamily="34" charset="0"/>
              </a:rPr>
              <a:t> Trials</a:t>
            </a:r>
          </a:p>
        </p:txBody>
      </p:sp>
      <p:sp>
        <p:nvSpPr>
          <p:cNvPr id="5" name="Rettangolo 4"/>
          <p:cNvSpPr/>
          <p:nvPr/>
        </p:nvSpPr>
        <p:spPr>
          <a:xfrm>
            <a:off x="0" y="1268760"/>
            <a:ext cx="9144000" cy="2893100"/>
          </a:xfrm>
          <a:prstGeom prst="rect">
            <a:avLst/>
          </a:prstGeom>
          <a:noFill/>
          <a:ln>
            <a:noFill/>
          </a:ln>
        </p:spPr>
        <p:txBody>
          <a:bodyPr vert="horz" lIns="91440" tIns="45720" rIns="91440" bIns="45720" rtlCol="0" anchor="ctr">
            <a:noAutofit/>
          </a:bodyPr>
          <a:lstStyle/>
          <a:p>
            <a:pPr algn="ctr">
              <a:spcBef>
                <a:spcPct val="0"/>
              </a:spcBef>
            </a:pPr>
            <a:r>
              <a:rPr lang="en-US" sz="2400" b="1" dirty="0">
                <a:latin typeface="Arial" panose="020B0604020202020204" pitchFamily="34" charset="0"/>
                <a:ea typeface="+mj-ea"/>
                <a:cs typeface="Arial" panose="020B0604020202020204" pitchFamily="34" charset="0"/>
              </a:rPr>
              <a:t>Results From The IMIGASTRIC Study: Minimally Invasive Approaches Compared With Open Gastrectomy On Surgical, Oncological And Clinical Outcomes</a:t>
            </a:r>
            <a:endParaRPr lang="it-IT" sz="2400" b="1" dirty="0">
              <a:latin typeface="Arial" panose="020B0604020202020204" pitchFamily="34" charset="0"/>
              <a:ea typeface="+mj-ea"/>
              <a:cs typeface="Arial" panose="020B0604020202020204" pitchFamily="34" charset="0"/>
            </a:endParaRPr>
          </a:p>
        </p:txBody>
      </p:sp>
      <p:sp>
        <p:nvSpPr>
          <p:cNvPr id="11" name="Rettangolo 10"/>
          <p:cNvSpPr/>
          <p:nvPr/>
        </p:nvSpPr>
        <p:spPr>
          <a:xfrm>
            <a:off x="0" y="3573016"/>
            <a:ext cx="9144000" cy="369332"/>
          </a:xfrm>
          <a:prstGeom prst="rect">
            <a:avLst/>
          </a:prstGeom>
        </p:spPr>
        <p:txBody>
          <a:bodyPr wrap="square">
            <a:spAutoFit/>
          </a:bodyPr>
          <a:lstStyle/>
          <a:p>
            <a:pPr algn="ctr">
              <a:spcBef>
                <a:spcPct val="0"/>
              </a:spcBef>
            </a:pPr>
            <a:r>
              <a:rPr lang="en-US" b="1" dirty="0">
                <a:latin typeface="Arial" panose="020B0604020202020204" pitchFamily="34" charset="0"/>
                <a:cs typeface="Arial" panose="020B0604020202020204" pitchFamily="34" charset="0"/>
              </a:rPr>
              <a:t>A propensity score-matched case-control analysis</a:t>
            </a:r>
            <a:endParaRPr lang="it-IT" b="1" dirty="0">
              <a:latin typeface="Arial" panose="020B0604020202020204" pitchFamily="34" charset="0"/>
              <a:cs typeface="Arial" panose="020B0604020202020204" pitchFamily="34" charset="0"/>
            </a:endParaRPr>
          </a:p>
        </p:txBody>
      </p:sp>
      <p:pic>
        <p:nvPicPr>
          <p:cNvPr id="14" name="Immagin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03230" y="4161859"/>
            <a:ext cx="923325" cy="923325"/>
          </a:xfrm>
          <a:prstGeom prst="rect">
            <a:avLst/>
          </a:prstGeom>
        </p:spPr>
      </p:pic>
    </p:spTree>
    <p:extLst>
      <p:ext uri="{BB962C8B-B14F-4D97-AF65-F5344CB8AC3E}">
        <p14:creationId xmlns:p14="http://schemas.microsoft.com/office/powerpoint/2010/main" val="18627104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p:cNvSpPr/>
          <p:nvPr/>
        </p:nvSpPr>
        <p:spPr>
          <a:xfrm>
            <a:off x="251520" y="1268760"/>
            <a:ext cx="8712968" cy="2308324"/>
          </a:xfrm>
          <a:prstGeom prst="rect">
            <a:avLst/>
          </a:prstGeom>
          <a:noFill/>
          <a:ln>
            <a:noFill/>
          </a:ln>
          <a:effectLst/>
        </p:spPr>
        <p:txBody>
          <a:bodyPr wrap="square">
            <a:spAutoFit/>
          </a:bodyPr>
          <a:lstStyle/>
          <a:p>
            <a:pPr marL="342900" indent="-342900">
              <a:lnSpc>
                <a:spcPct val="150000"/>
              </a:lnSpc>
              <a:buFont typeface="Wingdings" panose="05000000000000000000" pitchFamily="2" charset="2"/>
              <a:buChar char="q"/>
            </a:pPr>
            <a:r>
              <a:rPr lang="it-IT" sz="2400" dirty="0">
                <a:latin typeface="Arial" panose="020B0604020202020204" pitchFamily="34" charset="0"/>
                <a:cs typeface="Arial" panose="020B0604020202020204" pitchFamily="34" charset="0"/>
              </a:rPr>
              <a:t>A new Interim data </a:t>
            </a:r>
            <a:r>
              <a:rPr lang="it-IT" sz="2400" dirty="0" err="1">
                <a:latin typeface="Arial" panose="020B0604020202020204" pitchFamily="34" charset="0"/>
                <a:cs typeface="Arial" panose="020B0604020202020204" pitchFamily="34" charset="0"/>
              </a:rPr>
              <a:t>analysis</a:t>
            </a:r>
            <a:r>
              <a:rPr lang="it-IT" sz="2400" dirty="0">
                <a:latin typeface="Arial" panose="020B0604020202020204" pitchFamily="34" charset="0"/>
                <a:cs typeface="Arial" panose="020B0604020202020204" pitchFamily="34" charset="0"/>
              </a:rPr>
              <a:t> </a:t>
            </a:r>
            <a:r>
              <a:rPr lang="it-IT" sz="2400" dirty="0" err="1">
                <a:latin typeface="Arial" panose="020B0604020202020204" pitchFamily="34" charset="0"/>
                <a:cs typeface="Arial" panose="020B0604020202020204" pitchFamily="34" charset="0"/>
              </a:rPr>
              <a:t>after</a:t>
            </a:r>
            <a:r>
              <a:rPr lang="it-IT" sz="2400" dirty="0">
                <a:latin typeface="Arial" panose="020B0604020202020204" pitchFamily="34" charset="0"/>
                <a:cs typeface="Arial" panose="020B0604020202020204" pitchFamily="34" charset="0"/>
              </a:rPr>
              <a:t> </a:t>
            </a:r>
            <a:r>
              <a:rPr lang="it-IT" sz="2400" dirty="0" err="1">
                <a:latin typeface="Arial" panose="020B0604020202020204" pitchFamily="34" charset="0"/>
                <a:cs typeface="Arial" panose="020B0604020202020204" pitchFamily="34" charset="0"/>
              </a:rPr>
              <a:t>achieving</a:t>
            </a:r>
            <a:r>
              <a:rPr lang="it-IT" sz="2400" dirty="0">
                <a:latin typeface="Arial" panose="020B0604020202020204" pitchFamily="34" charset="0"/>
                <a:cs typeface="Arial" panose="020B0604020202020204" pitchFamily="34" charset="0"/>
              </a:rPr>
              <a:t> 4000 </a:t>
            </a:r>
            <a:r>
              <a:rPr lang="it-IT" sz="2400" dirty="0" err="1">
                <a:latin typeface="Arial" panose="020B0604020202020204" pitchFamily="34" charset="0"/>
                <a:cs typeface="Arial" panose="020B0604020202020204" pitchFamily="34" charset="0"/>
              </a:rPr>
              <a:t>patients</a:t>
            </a:r>
            <a:endParaRPr lang="it-IT" sz="2400" dirty="0">
              <a:latin typeface="Arial" panose="020B0604020202020204" pitchFamily="34" charset="0"/>
              <a:cs typeface="Arial" panose="020B0604020202020204" pitchFamily="34" charset="0"/>
            </a:endParaRPr>
          </a:p>
          <a:p>
            <a:pPr marL="342900" indent="-342900">
              <a:lnSpc>
                <a:spcPct val="150000"/>
              </a:lnSpc>
              <a:buFont typeface="Wingdings" panose="05000000000000000000" pitchFamily="2" charset="2"/>
              <a:buChar char="q"/>
            </a:pPr>
            <a:r>
              <a:rPr lang="it-IT" sz="2400" dirty="0" err="1">
                <a:latin typeface="Arial" panose="020B0604020202020204" pitchFamily="34" charset="0"/>
                <a:cs typeface="Arial" panose="020B0604020202020204" pitchFamily="34" charset="0"/>
              </a:rPr>
              <a:t>Subgroup</a:t>
            </a:r>
            <a:r>
              <a:rPr lang="it-IT" sz="2400" dirty="0">
                <a:latin typeface="Arial" panose="020B0604020202020204" pitchFamily="34" charset="0"/>
                <a:cs typeface="Arial" panose="020B0604020202020204" pitchFamily="34" charset="0"/>
              </a:rPr>
              <a:t> </a:t>
            </a:r>
            <a:r>
              <a:rPr lang="it-IT" sz="2400" dirty="0" err="1">
                <a:latin typeface="Arial" panose="020B0604020202020204" pitchFamily="34" charset="0"/>
                <a:cs typeface="Arial" panose="020B0604020202020204" pitchFamily="34" charset="0"/>
              </a:rPr>
              <a:t>analysis</a:t>
            </a:r>
            <a:r>
              <a:rPr lang="it-IT" sz="2400" dirty="0">
                <a:latin typeface="Arial" panose="020B0604020202020204" pitchFamily="34" charset="0"/>
                <a:cs typeface="Arial" panose="020B0604020202020204" pitchFamily="34" charset="0"/>
              </a:rPr>
              <a:t> by </a:t>
            </a:r>
            <a:r>
              <a:rPr lang="it-IT" sz="2400" dirty="0" err="1">
                <a:latin typeface="Arial" panose="020B0604020202020204" pitchFamily="34" charset="0"/>
                <a:cs typeface="Arial" panose="020B0604020202020204" pitchFamily="34" charset="0"/>
              </a:rPr>
              <a:t>specific</a:t>
            </a:r>
            <a:r>
              <a:rPr lang="it-IT" sz="2400" dirty="0">
                <a:latin typeface="Arial" panose="020B0604020202020204" pitchFamily="34" charset="0"/>
                <a:cs typeface="Arial" panose="020B0604020202020204" pitchFamily="34" charset="0"/>
              </a:rPr>
              <a:t> </a:t>
            </a:r>
            <a:r>
              <a:rPr lang="it-IT" sz="2400" dirty="0" err="1">
                <a:latin typeface="Arial" panose="020B0604020202020204" pitchFamily="34" charset="0"/>
                <a:cs typeface="Arial" panose="020B0604020202020204" pitchFamily="34" charset="0"/>
              </a:rPr>
              <a:t>subjects</a:t>
            </a:r>
            <a:r>
              <a:rPr lang="it-IT" sz="2400" dirty="0">
                <a:latin typeface="Arial" panose="020B0604020202020204" pitchFamily="34" charset="0"/>
                <a:cs typeface="Arial" panose="020B0604020202020204" pitchFamily="34" charset="0"/>
              </a:rPr>
              <a:t> of </a:t>
            </a:r>
            <a:r>
              <a:rPr lang="it-IT" sz="2400" dirty="0" err="1">
                <a:latin typeface="Arial" panose="020B0604020202020204" pitchFamily="34" charset="0"/>
                <a:cs typeface="Arial" panose="020B0604020202020204" pitchFamily="34" charset="0"/>
              </a:rPr>
              <a:t>interest</a:t>
            </a:r>
            <a:endParaRPr lang="it-IT" sz="2400" dirty="0">
              <a:latin typeface="Arial" panose="020B0604020202020204" pitchFamily="34" charset="0"/>
              <a:cs typeface="Arial" panose="020B0604020202020204" pitchFamily="34" charset="0"/>
            </a:endParaRPr>
          </a:p>
          <a:p>
            <a:pPr marL="342900" indent="-342900">
              <a:lnSpc>
                <a:spcPct val="150000"/>
              </a:lnSpc>
              <a:buFont typeface="Wingdings" panose="05000000000000000000" pitchFamily="2" charset="2"/>
              <a:buChar char="q"/>
            </a:pPr>
            <a:r>
              <a:rPr lang="it-IT" sz="2400" dirty="0">
                <a:latin typeface="Arial" panose="020B0604020202020204" pitchFamily="34" charset="0"/>
                <a:cs typeface="Arial" panose="020B0604020202020204" pitchFamily="34" charset="0"/>
              </a:rPr>
              <a:t>IMIGASTRIC software </a:t>
            </a:r>
            <a:r>
              <a:rPr lang="it-IT" sz="2400" dirty="0" err="1">
                <a:latin typeface="Arial" panose="020B0604020202020204" pitchFamily="34" charset="0"/>
                <a:cs typeface="Arial" panose="020B0604020202020204" pitchFamily="34" charset="0"/>
              </a:rPr>
              <a:t>implementation</a:t>
            </a:r>
            <a:endParaRPr lang="it-IT" sz="2400" dirty="0">
              <a:latin typeface="Arial" panose="020B0604020202020204" pitchFamily="34" charset="0"/>
              <a:cs typeface="Arial" panose="020B0604020202020204" pitchFamily="34" charset="0"/>
            </a:endParaRPr>
          </a:p>
          <a:p>
            <a:pPr marL="342900" indent="-342900">
              <a:lnSpc>
                <a:spcPct val="150000"/>
              </a:lnSpc>
              <a:buFont typeface="Wingdings" panose="05000000000000000000" pitchFamily="2" charset="2"/>
              <a:buChar char="q"/>
            </a:pPr>
            <a:r>
              <a:rPr lang="it-IT" sz="2400" dirty="0">
                <a:latin typeface="Arial" panose="020B0604020202020204" pitchFamily="34" charset="0"/>
                <a:cs typeface="Arial" panose="020B0604020202020204" pitchFamily="34" charset="0"/>
              </a:rPr>
              <a:t>Evaluation of </a:t>
            </a:r>
            <a:r>
              <a:rPr lang="it-IT" sz="2400" dirty="0" err="1">
                <a:latin typeface="Arial" panose="020B0604020202020204" pitchFamily="34" charset="0"/>
                <a:cs typeface="Arial" panose="020B0604020202020204" pitchFamily="34" charset="0"/>
              </a:rPr>
              <a:t>other</a:t>
            </a:r>
            <a:r>
              <a:rPr lang="it-IT" sz="2400" dirty="0">
                <a:latin typeface="Arial" panose="020B0604020202020204" pitchFamily="34" charset="0"/>
                <a:cs typeface="Arial" panose="020B0604020202020204" pitchFamily="34" charset="0"/>
              </a:rPr>
              <a:t> </a:t>
            </a:r>
            <a:r>
              <a:rPr lang="it-IT" sz="2400" dirty="0" err="1">
                <a:latin typeface="Arial" panose="020B0604020202020204" pitchFamily="34" charset="0"/>
                <a:cs typeface="Arial" panose="020B0604020202020204" pitchFamily="34" charset="0"/>
              </a:rPr>
              <a:t>fields</a:t>
            </a:r>
            <a:r>
              <a:rPr lang="it-IT" sz="2400" dirty="0">
                <a:latin typeface="Arial" panose="020B0604020202020204" pitchFamily="34" charset="0"/>
                <a:cs typeface="Arial" panose="020B0604020202020204" pitchFamily="34" charset="0"/>
              </a:rPr>
              <a:t> of </a:t>
            </a:r>
            <a:r>
              <a:rPr lang="it-IT" sz="2400" dirty="0" err="1">
                <a:latin typeface="Arial" panose="020B0604020202020204" pitchFamily="34" charset="0"/>
                <a:cs typeface="Arial" panose="020B0604020202020204" pitchFamily="34" charset="0"/>
              </a:rPr>
              <a:t>investigation</a:t>
            </a:r>
            <a:endParaRPr lang="it-IT" sz="2400" dirty="0">
              <a:latin typeface="Arial" panose="020B0604020202020204" pitchFamily="34" charset="0"/>
              <a:cs typeface="Arial" panose="020B0604020202020204" pitchFamily="34" charset="0"/>
            </a:endParaRPr>
          </a:p>
        </p:txBody>
      </p:sp>
      <p:grpSp>
        <p:nvGrpSpPr>
          <p:cNvPr id="13" name="Gruppo 12"/>
          <p:cNvGrpSpPr/>
          <p:nvPr/>
        </p:nvGrpSpPr>
        <p:grpSpPr>
          <a:xfrm>
            <a:off x="0" y="59583"/>
            <a:ext cx="9144000" cy="489097"/>
            <a:chOff x="0" y="59583"/>
            <a:chExt cx="9144000" cy="489097"/>
          </a:xfrm>
        </p:grpSpPr>
        <p:sp>
          <p:nvSpPr>
            <p:cNvPr id="14" name="Rettangolo 13"/>
            <p:cNvSpPr/>
            <p:nvPr/>
          </p:nvSpPr>
          <p:spPr>
            <a:xfrm>
              <a:off x="251520" y="59583"/>
              <a:ext cx="2952328" cy="336443"/>
            </a:xfrm>
            <a:prstGeom prst="rect">
              <a:avLst/>
            </a:prstGeom>
            <a:solidFill>
              <a:schemeClr val="tx2"/>
            </a:solidFill>
          </p:spPr>
          <p:txBody>
            <a:bodyPr wrap="square" anchor="ctr">
              <a:spAutoFit/>
            </a:bodyPr>
            <a:lstStyle/>
            <a:p>
              <a:r>
                <a:rPr lang="it-IT" sz="1600" b="1" dirty="0">
                  <a:solidFill>
                    <a:schemeClr val="bg1"/>
                  </a:solidFill>
                  <a:latin typeface="Arial" panose="020B0604020202020204" pitchFamily="34" charset="0"/>
                  <a:cs typeface="Arial" panose="020B0604020202020204" pitchFamily="34" charset="0"/>
                </a:rPr>
                <a:t>FUTURE PERSPECTIVES</a:t>
              </a:r>
            </a:p>
          </p:txBody>
        </p:sp>
        <p:cxnSp>
          <p:nvCxnSpPr>
            <p:cNvPr id="15" name="Connettore diritto 14"/>
            <p:cNvCxnSpPr/>
            <p:nvPr/>
          </p:nvCxnSpPr>
          <p:spPr>
            <a:xfrm>
              <a:off x="0" y="548680"/>
              <a:ext cx="9144000" cy="0"/>
            </a:xfrm>
            <a:prstGeom prst="line">
              <a:avLst/>
            </a:prstGeom>
            <a:solidFill>
              <a:schemeClr val="tx2"/>
            </a:solidFill>
            <a:ln w="28575">
              <a:solidFill>
                <a:schemeClr val="tx2"/>
              </a:solidFill>
            </a:ln>
          </p:spPr>
          <p:style>
            <a:lnRef idx="1">
              <a:schemeClr val="accent1"/>
            </a:lnRef>
            <a:fillRef idx="0">
              <a:schemeClr val="accent1"/>
            </a:fillRef>
            <a:effectRef idx="0">
              <a:schemeClr val="accent1"/>
            </a:effectRef>
            <a:fontRef idx="minor">
              <a:schemeClr val="tx1"/>
            </a:fontRef>
          </p:style>
        </p:cxnSp>
      </p:grpSp>
      <p:pic>
        <p:nvPicPr>
          <p:cNvPr id="16" name="Immagin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32440" y="17530"/>
            <a:ext cx="504056" cy="504056"/>
          </a:xfrm>
          <a:prstGeom prst="rect">
            <a:avLst/>
          </a:prstGeom>
          <a:noFill/>
          <a:ln>
            <a:noFill/>
          </a:ln>
          <a:effectLst/>
        </p:spPr>
      </p:pic>
      <p:sp>
        <p:nvSpPr>
          <p:cNvPr id="17" name="CasellaDiTesto 16"/>
          <p:cNvSpPr txBox="1"/>
          <p:nvPr/>
        </p:nvSpPr>
        <p:spPr>
          <a:xfrm>
            <a:off x="3851920" y="6597352"/>
            <a:ext cx="1440160" cy="246221"/>
          </a:xfrm>
          <a:prstGeom prst="rect">
            <a:avLst/>
          </a:prstGeom>
          <a:solidFill>
            <a:schemeClr val="bg1">
              <a:lumMod val="75000"/>
            </a:schemeClr>
          </a:solidFill>
        </p:spPr>
        <p:txBody>
          <a:bodyPr wrap="square" rtlCol="0">
            <a:spAutoFit/>
          </a:bodyPr>
          <a:lstStyle/>
          <a:p>
            <a:r>
              <a:rPr lang="it-IT" sz="1000" b="1" dirty="0">
                <a:solidFill>
                  <a:schemeClr val="bg1"/>
                </a:solidFill>
                <a:latin typeface="Arial" panose="020B0604020202020204" pitchFamily="34" charset="0"/>
                <a:cs typeface="Arial" panose="020B0604020202020204" pitchFamily="34" charset="0"/>
              </a:rPr>
              <a:t>www.imigastric.com</a:t>
            </a:r>
          </a:p>
        </p:txBody>
      </p:sp>
    </p:spTree>
    <p:extLst>
      <p:ext uri="{BB962C8B-B14F-4D97-AF65-F5344CB8AC3E}">
        <p14:creationId xmlns:p14="http://schemas.microsoft.com/office/powerpoint/2010/main" val="21876744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51520" y="2132856"/>
            <a:ext cx="8640960" cy="3970318"/>
          </a:xfrm>
          <a:prstGeom prst="rect">
            <a:avLst/>
          </a:prstGeom>
          <a:noFill/>
          <a:ln>
            <a:noFill/>
          </a:ln>
          <a:effectLst/>
        </p:spPr>
        <p:txBody>
          <a:bodyPr wrap="square">
            <a:spAutoFit/>
          </a:bodyPr>
          <a:lstStyle/>
          <a:p>
            <a:pPr marL="342900" indent="-342900">
              <a:lnSpc>
                <a:spcPct val="150000"/>
              </a:lnSpc>
              <a:buFont typeface="Wingdings" panose="05000000000000000000" pitchFamily="2" charset="2"/>
              <a:buChar char="q"/>
            </a:pPr>
            <a:r>
              <a:rPr lang="it-IT" sz="2400" dirty="0">
                <a:latin typeface="Arial" panose="020B0604020202020204" pitchFamily="34" charset="0"/>
                <a:cs typeface="Arial" panose="020B0604020202020204" pitchFamily="34" charset="0"/>
              </a:rPr>
              <a:t>The </a:t>
            </a:r>
            <a:r>
              <a:rPr lang="it-IT" sz="2400" dirty="0" err="1">
                <a:latin typeface="Arial" panose="020B0604020202020204" pitchFamily="34" charset="0"/>
                <a:cs typeface="Arial" panose="020B0604020202020204" pitchFamily="34" charset="0"/>
              </a:rPr>
              <a:t>Promoting</a:t>
            </a:r>
            <a:r>
              <a:rPr lang="it-IT" sz="2400" dirty="0">
                <a:latin typeface="Arial" panose="020B0604020202020204" pitchFamily="34" charset="0"/>
                <a:cs typeface="Arial" panose="020B0604020202020204" pitchFamily="34" charset="0"/>
              </a:rPr>
              <a:t> Center </a:t>
            </a:r>
            <a:r>
              <a:rPr lang="it-IT" sz="2400" dirty="0" err="1">
                <a:latin typeface="Arial" panose="020B0604020202020204" pitchFamily="34" charset="0"/>
                <a:cs typeface="Arial" panose="020B0604020202020204" pitchFamily="34" charset="0"/>
              </a:rPr>
              <a:t>has</a:t>
            </a:r>
            <a:r>
              <a:rPr lang="it-IT" sz="2400" dirty="0">
                <a:latin typeface="Arial" panose="020B0604020202020204" pitchFamily="34" charset="0"/>
                <a:cs typeface="Arial" panose="020B0604020202020204" pitchFamily="34" charset="0"/>
              </a:rPr>
              <a:t> </a:t>
            </a:r>
            <a:r>
              <a:rPr lang="it-IT" sz="2400" dirty="0" err="1">
                <a:latin typeface="Arial" panose="020B0604020202020204" pitchFamily="34" charset="0"/>
                <a:cs typeface="Arial" panose="020B0604020202020204" pitchFamily="34" charset="0"/>
              </a:rPr>
              <a:t>already</a:t>
            </a:r>
            <a:r>
              <a:rPr lang="it-IT" sz="2400" dirty="0">
                <a:latin typeface="Arial" panose="020B0604020202020204" pitchFamily="34" charset="0"/>
                <a:cs typeface="Arial" panose="020B0604020202020204" pitchFamily="34" charset="0"/>
              </a:rPr>
              <a:t> </a:t>
            </a:r>
            <a:r>
              <a:rPr lang="it-IT" sz="2400" dirty="0" err="1">
                <a:latin typeface="Arial" panose="020B0604020202020204" pitchFamily="34" charset="0"/>
                <a:cs typeface="Arial" panose="020B0604020202020204" pitchFamily="34" charset="0"/>
              </a:rPr>
              <a:t>received</a:t>
            </a:r>
            <a:r>
              <a:rPr lang="it-IT" sz="2400" dirty="0">
                <a:latin typeface="Arial" panose="020B0604020202020204" pitchFamily="34" charset="0"/>
                <a:cs typeface="Arial" panose="020B0604020202020204" pitchFamily="34" charset="0"/>
              </a:rPr>
              <a:t> </a:t>
            </a:r>
            <a:r>
              <a:rPr lang="it-IT" sz="2400" dirty="0" err="1">
                <a:latin typeface="Arial" panose="020B0604020202020204" pitchFamily="34" charset="0"/>
                <a:cs typeface="Arial" panose="020B0604020202020204" pitchFamily="34" charset="0"/>
              </a:rPr>
              <a:t>approval</a:t>
            </a:r>
            <a:endParaRPr lang="it-IT" sz="2400" dirty="0">
              <a:latin typeface="Arial" panose="020B0604020202020204" pitchFamily="34" charset="0"/>
              <a:cs typeface="Arial" panose="020B0604020202020204" pitchFamily="34" charset="0"/>
            </a:endParaRPr>
          </a:p>
          <a:p>
            <a:pPr marL="342900" indent="-342900">
              <a:lnSpc>
                <a:spcPct val="150000"/>
              </a:lnSpc>
              <a:buFont typeface="Wingdings" panose="05000000000000000000" pitchFamily="2" charset="2"/>
              <a:buChar char="q"/>
            </a:pPr>
            <a:r>
              <a:rPr lang="en-US" sz="2400" dirty="0">
                <a:latin typeface="Arial" panose="020B0604020202020204" pitchFamily="34" charset="0"/>
                <a:cs typeface="Arial" panose="020B0604020202020204" pitchFamily="34" charset="0"/>
              </a:rPr>
              <a:t>Other Centers are joining the study</a:t>
            </a:r>
          </a:p>
          <a:p>
            <a:pPr marL="342900" indent="-342900">
              <a:lnSpc>
                <a:spcPct val="150000"/>
              </a:lnSpc>
              <a:buFont typeface="Wingdings" panose="05000000000000000000" pitchFamily="2" charset="2"/>
              <a:buChar char="q"/>
            </a:pPr>
            <a:r>
              <a:rPr lang="en-US" sz="2400" dirty="0">
                <a:latin typeface="Arial" panose="020B0604020202020204" pitchFamily="34" charset="0"/>
                <a:cs typeface="Arial" panose="020B0604020202020204" pitchFamily="34" charset="0"/>
              </a:rPr>
              <a:t>Trial registration number: NCT02325453</a:t>
            </a:r>
          </a:p>
          <a:p>
            <a:pPr marL="342900" indent="-342900">
              <a:lnSpc>
                <a:spcPct val="150000"/>
              </a:lnSpc>
              <a:buFont typeface="Wingdings" panose="05000000000000000000" pitchFamily="2" charset="2"/>
              <a:buChar char="q"/>
            </a:pPr>
            <a:r>
              <a:rPr lang="en-US" sz="2400" dirty="0">
                <a:latin typeface="Arial" panose="020B0604020202020204" pitchFamily="34" charset="0"/>
                <a:cs typeface="Arial" panose="020B0604020202020204" pitchFamily="34" charset="0"/>
              </a:rPr>
              <a:t>Newly identified subjects with gastric cancer</a:t>
            </a:r>
          </a:p>
          <a:p>
            <a:pPr marL="342900" indent="-342900">
              <a:lnSpc>
                <a:spcPct val="150000"/>
              </a:lnSpc>
              <a:buFont typeface="Wingdings" panose="05000000000000000000" pitchFamily="2" charset="2"/>
              <a:buChar char="q"/>
            </a:pPr>
            <a:r>
              <a:rPr lang="en-US" sz="2400" dirty="0">
                <a:latin typeface="Arial" panose="020B0604020202020204" pitchFamily="34" charset="0"/>
                <a:cs typeface="Arial" panose="020B0604020202020204" pitchFamily="34" charset="0"/>
              </a:rPr>
              <a:t>Enrollment is now opened</a:t>
            </a:r>
          </a:p>
          <a:p>
            <a:pPr marL="342900" indent="-342900">
              <a:lnSpc>
                <a:spcPct val="150000"/>
              </a:lnSpc>
              <a:buFont typeface="Wingdings" panose="05000000000000000000" pitchFamily="2" charset="2"/>
              <a:buChar char="q"/>
            </a:pPr>
            <a:r>
              <a:rPr lang="en-US" sz="2400" dirty="0">
                <a:latin typeface="Arial" panose="020B0604020202020204" pitchFamily="34" charset="0"/>
                <a:cs typeface="Arial" panose="020B0604020202020204" pitchFamily="34" charset="0"/>
              </a:rPr>
              <a:t>Expected recruitment period of 3 years</a:t>
            </a:r>
          </a:p>
          <a:p>
            <a:pPr marL="342900" indent="-342900">
              <a:lnSpc>
                <a:spcPct val="150000"/>
              </a:lnSpc>
              <a:buFont typeface="Wingdings" panose="05000000000000000000" pitchFamily="2" charset="2"/>
              <a:buChar char="q"/>
            </a:pPr>
            <a:r>
              <a:rPr lang="en-US" sz="2400" dirty="0">
                <a:latin typeface="Arial" panose="020B0604020202020204" pitchFamily="34" charset="0"/>
                <a:cs typeface="Arial" panose="020B0604020202020204" pitchFamily="34" charset="0"/>
              </a:rPr>
              <a:t>Oncological follow-up will be 5 years</a:t>
            </a:r>
          </a:p>
        </p:txBody>
      </p:sp>
      <p:sp>
        <p:nvSpPr>
          <p:cNvPr id="10" name="Rettangolo 9"/>
          <p:cNvSpPr/>
          <p:nvPr/>
        </p:nvSpPr>
        <p:spPr>
          <a:xfrm>
            <a:off x="2627784" y="714762"/>
            <a:ext cx="3960440" cy="1015663"/>
          </a:xfrm>
          <a:prstGeom prst="rect">
            <a:avLst/>
          </a:prstGeom>
        </p:spPr>
        <p:txBody>
          <a:bodyPr wrap="square">
            <a:spAutoFit/>
          </a:bodyPr>
          <a:lstStyle/>
          <a:p>
            <a:pPr algn="ctr">
              <a:lnSpc>
                <a:spcPct val="150000"/>
              </a:lnSpc>
            </a:pPr>
            <a:r>
              <a:rPr lang="en-US" sz="2000" b="1" dirty="0">
                <a:solidFill>
                  <a:schemeClr val="tx1"/>
                </a:solidFill>
                <a:latin typeface="Arial" panose="020B0604020202020204" pitchFamily="34" charset="0"/>
                <a:cs typeface="Arial" panose="020B0604020202020204" pitchFamily="34" charset="0"/>
              </a:rPr>
              <a:t>PROSPECTIVE TRIAL</a:t>
            </a:r>
          </a:p>
          <a:p>
            <a:pPr algn="ctr">
              <a:lnSpc>
                <a:spcPct val="150000"/>
              </a:lnSpc>
            </a:pPr>
            <a:r>
              <a:rPr lang="en-US" sz="2000" b="1" dirty="0">
                <a:latin typeface="Arial" panose="020B0604020202020204" pitchFamily="34" charset="0"/>
                <a:cs typeface="Arial" panose="020B0604020202020204" pitchFamily="34" charset="0"/>
              </a:rPr>
              <a:t>IMIGASTRIC II</a:t>
            </a:r>
            <a:endParaRPr lang="en-US" sz="2000" b="1" dirty="0">
              <a:solidFill>
                <a:schemeClr val="tx1"/>
              </a:solidFill>
              <a:latin typeface="Arial" panose="020B0604020202020204" pitchFamily="34" charset="0"/>
              <a:cs typeface="Arial" panose="020B0604020202020204" pitchFamily="34" charset="0"/>
            </a:endParaRPr>
          </a:p>
        </p:txBody>
      </p:sp>
      <p:pic>
        <p:nvPicPr>
          <p:cNvPr id="11" name="Immagine 10"/>
          <p:cNvPicPr>
            <a:picLocks noChangeAspect="1"/>
          </p:cNvPicPr>
          <p:nvPr/>
        </p:nvPicPr>
        <p:blipFill>
          <a:blip r:embed="rId3"/>
          <a:stretch>
            <a:fillRect/>
          </a:stretch>
        </p:blipFill>
        <p:spPr>
          <a:xfrm>
            <a:off x="6805940" y="854034"/>
            <a:ext cx="1366460" cy="477385"/>
          </a:xfrm>
          <a:prstGeom prst="rect">
            <a:avLst/>
          </a:prstGeom>
        </p:spPr>
      </p:pic>
      <p:pic>
        <p:nvPicPr>
          <p:cNvPr id="12" name="Immagine 11"/>
          <p:cNvPicPr>
            <a:picLocks noChangeAspect="1"/>
          </p:cNvPicPr>
          <p:nvPr/>
        </p:nvPicPr>
        <p:blipFill rotWithShape="1">
          <a:blip r:embed="rId4" cstate="print">
            <a:extLst>
              <a:ext uri="{28A0092B-C50C-407E-A947-70E740481C1C}">
                <a14:useLocalDpi xmlns:a14="http://schemas.microsoft.com/office/drawing/2010/main" val="0"/>
              </a:ext>
            </a:extLst>
          </a:blip>
          <a:srcRect l="6223" t="4481" r="4897" b="19335"/>
          <a:stretch/>
        </p:blipFill>
        <p:spPr>
          <a:xfrm>
            <a:off x="6558687" y="792468"/>
            <a:ext cx="749617" cy="249872"/>
          </a:xfrm>
          <a:prstGeom prst="rect">
            <a:avLst/>
          </a:prstGeom>
        </p:spPr>
      </p:pic>
      <p:grpSp>
        <p:nvGrpSpPr>
          <p:cNvPr id="18" name="Gruppo 17"/>
          <p:cNvGrpSpPr/>
          <p:nvPr/>
        </p:nvGrpSpPr>
        <p:grpSpPr>
          <a:xfrm>
            <a:off x="0" y="59583"/>
            <a:ext cx="9144000" cy="489097"/>
            <a:chOff x="0" y="59583"/>
            <a:chExt cx="9144000" cy="489097"/>
          </a:xfrm>
        </p:grpSpPr>
        <p:sp>
          <p:nvSpPr>
            <p:cNvPr id="24" name="Rettangolo 23"/>
            <p:cNvSpPr/>
            <p:nvPr/>
          </p:nvSpPr>
          <p:spPr>
            <a:xfrm>
              <a:off x="251520" y="59583"/>
              <a:ext cx="2952328" cy="336443"/>
            </a:xfrm>
            <a:prstGeom prst="rect">
              <a:avLst/>
            </a:prstGeom>
            <a:solidFill>
              <a:schemeClr val="tx2"/>
            </a:solidFill>
          </p:spPr>
          <p:txBody>
            <a:bodyPr wrap="square" anchor="ctr">
              <a:spAutoFit/>
            </a:bodyPr>
            <a:lstStyle/>
            <a:p>
              <a:r>
                <a:rPr lang="it-IT" sz="1600" b="1" dirty="0">
                  <a:solidFill>
                    <a:schemeClr val="bg1"/>
                  </a:solidFill>
                  <a:latin typeface="Arial" panose="020B0604020202020204" pitchFamily="34" charset="0"/>
                  <a:cs typeface="Arial" panose="020B0604020202020204" pitchFamily="34" charset="0"/>
                </a:rPr>
                <a:t>FUTURE PERSPECTIVES</a:t>
              </a:r>
            </a:p>
          </p:txBody>
        </p:sp>
        <p:cxnSp>
          <p:nvCxnSpPr>
            <p:cNvPr id="25" name="Connettore diritto 24"/>
            <p:cNvCxnSpPr/>
            <p:nvPr/>
          </p:nvCxnSpPr>
          <p:spPr>
            <a:xfrm>
              <a:off x="0" y="548680"/>
              <a:ext cx="9144000" cy="0"/>
            </a:xfrm>
            <a:prstGeom prst="line">
              <a:avLst/>
            </a:prstGeom>
            <a:solidFill>
              <a:schemeClr val="tx2"/>
            </a:solidFill>
            <a:ln w="28575">
              <a:solidFill>
                <a:schemeClr val="tx2"/>
              </a:solidFill>
            </a:ln>
          </p:spPr>
          <p:style>
            <a:lnRef idx="1">
              <a:schemeClr val="accent1"/>
            </a:lnRef>
            <a:fillRef idx="0">
              <a:schemeClr val="accent1"/>
            </a:fillRef>
            <a:effectRef idx="0">
              <a:schemeClr val="accent1"/>
            </a:effectRef>
            <a:fontRef idx="minor">
              <a:schemeClr val="tx1"/>
            </a:fontRef>
          </p:style>
        </p:cxnSp>
      </p:grpSp>
      <p:pic>
        <p:nvPicPr>
          <p:cNvPr id="26" name="Immagine 2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32440" y="17530"/>
            <a:ext cx="504056" cy="504056"/>
          </a:xfrm>
          <a:prstGeom prst="rect">
            <a:avLst/>
          </a:prstGeom>
          <a:noFill/>
          <a:ln>
            <a:noFill/>
          </a:ln>
          <a:effectLst/>
        </p:spPr>
      </p:pic>
      <p:sp>
        <p:nvSpPr>
          <p:cNvPr id="27" name="CasellaDiTesto 26"/>
          <p:cNvSpPr txBox="1"/>
          <p:nvPr/>
        </p:nvSpPr>
        <p:spPr>
          <a:xfrm>
            <a:off x="3851920" y="6597352"/>
            <a:ext cx="1440160" cy="246221"/>
          </a:xfrm>
          <a:prstGeom prst="rect">
            <a:avLst/>
          </a:prstGeom>
          <a:solidFill>
            <a:schemeClr val="bg1">
              <a:lumMod val="75000"/>
            </a:schemeClr>
          </a:solidFill>
        </p:spPr>
        <p:txBody>
          <a:bodyPr wrap="square" rtlCol="0">
            <a:spAutoFit/>
          </a:bodyPr>
          <a:lstStyle/>
          <a:p>
            <a:r>
              <a:rPr lang="it-IT" sz="1000" b="1" dirty="0">
                <a:solidFill>
                  <a:schemeClr val="bg1"/>
                </a:solidFill>
                <a:latin typeface="Arial" panose="020B0604020202020204" pitchFamily="34" charset="0"/>
                <a:cs typeface="Arial" panose="020B0604020202020204" pitchFamily="34" charset="0"/>
              </a:rPr>
              <a:t>www.imigastric.com</a:t>
            </a:r>
          </a:p>
        </p:txBody>
      </p:sp>
      <p:pic>
        <p:nvPicPr>
          <p:cNvPr id="13" name="Immagine 12"/>
          <p:cNvPicPr>
            <a:picLocks noChangeAspect="1"/>
          </p:cNvPicPr>
          <p:nvPr/>
        </p:nvPicPr>
        <p:blipFill>
          <a:blip r:embed="rId6"/>
          <a:stretch>
            <a:fillRect/>
          </a:stretch>
        </p:blipFill>
        <p:spPr>
          <a:xfrm>
            <a:off x="35496" y="684840"/>
            <a:ext cx="2915816" cy="655928"/>
          </a:xfrm>
          <a:prstGeom prst="rect">
            <a:avLst/>
          </a:prstGeom>
        </p:spPr>
      </p:pic>
      <p:sp>
        <p:nvSpPr>
          <p:cNvPr id="14" name="Rettangolo 13"/>
          <p:cNvSpPr/>
          <p:nvPr/>
        </p:nvSpPr>
        <p:spPr>
          <a:xfrm>
            <a:off x="-36512" y="1331420"/>
            <a:ext cx="2952328" cy="307777"/>
          </a:xfrm>
          <a:prstGeom prst="rect">
            <a:avLst/>
          </a:prstGeom>
        </p:spPr>
        <p:txBody>
          <a:bodyPr wrap="square">
            <a:spAutoFit/>
          </a:bodyPr>
          <a:lstStyle/>
          <a:p>
            <a:pPr algn="ctr"/>
            <a:r>
              <a:rPr lang="it-IT" sz="1400" b="1" dirty="0">
                <a:latin typeface="Arial" panose="020B0604020202020204" pitchFamily="34" charset="0"/>
                <a:cs typeface="Arial" panose="020B0604020202020204" pitchFamily="34" charset="0"/>
              </a:rPr>
              <a:t>STUDY PROTOCOL IN PRESS</a:t>
            </a:r>
          </a:p>
        </p:txBody>
      </p:sp>
    </p:spTree>
    <p:extLst>
      <p:ext uri="{BB962C8B-B14F-4D97-AF65-F5344CB8AC3E}">
        <p14:creationId xmlns:p14="http://schemas.microsoft.com/office/powerpoint/2010/main" val="21664834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Asia"/>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801216"/>
            <a:ext cx="1691680" cy="1691680"/>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
        <p:nvSpPr>
          <p:cNvPr id="8" name="Rettangolo 7"/>
          <p:cNvSpPr/>
          <p:nvPr/>
        </p:nvSpPr>
        <p:spPr>
          <a:xfrm>
            <a:off x="1259632" y="836712"/>
            <a:ext cx="7884367" cy="6124754"/>
          </a:xfrm>
          <a:prstGeom prst="rect">
            <a:avLst/>
          </a:prstGeom>
        </p:spPr>
        <p:txBody>
          <a:bodyPr wrap="square">
            <a:spAutoFit/>
          </a:bodyPr>
          <a:lstStyle/>
          <a:p>
            <a:pPr fontAlgn="base"/>
            <a:r>
              <a:rPr lang="en-US" sz="1400" b="1" dirty="0">
                <a:latin typeface="Arial" panose="020B0604020202020204" pitchFamily="34" charset="0"/>
                <a:cs typeface="Arial" panose="020B0604020202020204" pitchFamily="34" charset="0"/>
              </a:rPr>
              <a:t>Department of Gastric Surgery, Fujian Medical University Union Hospital, Fuzhou, P.R. China</a:t>
            </a:r>
          </a:p>
          <a:p>
            <a:pPr fontAlgn="base"/>
            <a:r>
              <a:rPr lang="it-IT" sz="1400" dirty="0">
                <a:latin typeface="Arial" panose="020B0604020202020204" pitchFamily="34" charset="0"/>
                <a:cs typeface="Arial" panose="020B0604020202020204" pitchFamily="34" charset="0"/>
              </a:rPr>
              <a:t>PI:</a:t>
            </a:r>
            <a:r>
              <a:rPr lang="it-IT" sz="1400" b="1"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Changming</a:t>
            </a:r>
            <a:r>
              <a:rPr lang="en-US" sz="1400" dirty="0">
                <a:latin typeface="Arial" panose="020B0604020202020204" pitchFamily="34" charset="0"/>
                <a:cs typeface="Arial" panose="020B0604020202020204" pitchFamily="34" charset="0"/>
              </a:rPr>
              <a:t> HUANG </a:t>
            </a:r>
          </a:p>
          <a:p>
            <a:pPr fontAlgn="base"/>
            <a:r>
              <a:rPr lang="it-IT" sz="1400" dirty="0">
                <a:latin typeface="Arial" panose="020B0604020202020204" pitchFamily="34" charset="0"/>
                <a:cs typeface="Arial" panose="020B0604020202020204" pitchFamily="34" charset="0"/>
              </a:rPr>
              <a:t>Co-Investigator:</a:t>
            </a:r>
            <a:r>
              <a:rPr lang="en-US" sz="1400" dirty="0">
                <a:latin typeface="Arial" panose="020B0604020202020204" pitchFamily="34" charset="0"/>
                <a:cs typeface="Arial" panose="020B0604020202020204" pitchFamily="34" charset="0"/>
              </a:rPr>
              <a:t>Jian-</a:t>
            </a:r>
            <a:r>
              <a:rPr lang="en-US" sz="1400" dirty="0" err="1">
                <a:latin typeface="Arial" panose="020B0604020202020204" pitchFamily="34" charset="0"/>
                <a:cs typeface="Arial" panose="020B0604020202020204" pitchFamily="34" charset="0"/>
              </a:rPr>
              <a:t>xian</a:t>
            </a:r>
            <a:r>
              <a:rPr lang="en-US" sz="1400" dirty="0">
                <a:latin typeface="Arial" panose="020B0604020202020204" pitchFamily="34" charset="0"/>
                <a:cs typeface="Arial" panose="020B0604020202020204" pitchFamily="34" charset="0"/>
              </a:rPr>
              <a:t> LIN, </a:t>
            </a:r>
            <a:r>
              <a:rPr lang="en-US" sz="1400" dirty="0" err="1">
                <a:latin typeface="Arial" panose="020B0604020202020204" pitchFamily="34" charset="0"/>
                <a:cs typeface="Arial" panose="020B0604020202020204" pitchFamily="34" charset="0"/>
              </a:rPr>
              <a:t>Chaohui</a:t>
            </a:r>
            <a:r>
              <a:rPr lang="en-US" sz="1400" dirty="0">
                <a:latin typeface="Arial" panose="020B0604020202020204" pitchFamily="34" charset="0"/>
                <a:cs typeface="Arial" panose="020B0604020202020204" pitchFamily="34" charset="0"/>
              </a:rPr>
              <a:t> ZHENG</a:t>
            </a:r>
            <a:endParaRPr lang="it-IT" sz="1400" dirty="0">
              <a:latin typeface="Arial" panose="020B0604020202020204" pitchFamily="34" charset="0"/>
              <a:cs typeface="Arial" panose="020B0604020202020204" pitchFamily="34" charset="0"/>
            </a:endParaRPr>
          </a:p>
          <a:p>
            <a:pPr fontAlgn="base"/>
            <a:r>
              <a:rPr lang="en-US" sz="1400" b="1" dirty="0">
                <a:latin typeface="Arial" panose="020B0604020202020204" pitchFamily="34" charset="0"/>
                <a:cs typeface="Arial" panose="020B0604020202020204" pitchFamily="34" charset="0"/>
              </a:rPr>
              <a:t>Department of General Surgery, The Affiliated Hospital of Qingdao University. Qingdao, P.R. China</a:t>
            </a:r>
            <a:endParaRPr lang="it-IT" sz="1400" b="1" dirty="0">
              <a:latin typeface="Arial" panose="020B0604020202020204" pitchFamily="34" charset="0"/>
              <a:cs typeface="Arial" panose="020B0604020202020204" pitchFamily="34" charset="0"/>
            </a:endParaRPr>
          </a:p>
          <a:p>
            <a:pPr fontAlgn="base"/>
            <a:r>
              <a:rPr lang="en-US" sz="1400" dirty="0">
                <a:latin typeface="Arial" panose="020B0604020202020204" pitchFamily="34" charset="0"/>
                <a:cs typeface="Arial" panose="020B0604020202020204" pitchFamily="34" charset="0"/>
              </a:rPr>
              <a:t>PI: </a:t>
            </a:r>
            <a:r>
              <a:rPr lang="en-US" sz="1400" dirty="0" err="1">
                <a:latin typeface="Arial" panose="020B0604020202020204" pitchFamily="34" charset="0"/>
                <a:cs typeface="Arial" panose="020B0604020202020204" pitchFamily="34" charset="0"/>
              </a:rPr>
              <a:t>Yanbing</a:t>
            </a:r>
            <a:r>
              <a:rPr lang="en-US" sz="1400" dirty="0">
                <a:latin typeface="Arial" panose="020B0604020202020204" pitchFamily="34" charset="0"/>
                <a:cs typeface="Arial" panose="020B0604020202020204" pitchFamily="34" charset="0"/>
              </a:rPr>
              <a:t> ZHOU</a:t>
            </a:r>
            <a:endParaRPr lang="it-IT" sz="1400" dirty="0">
              <a:latin typeface="Arial" panose="020B0604020202020204" pitchFamily="34" charset="0"/>
              <a:cs typeface="Arial" panose="020B0604020202020204" pitchFamily="34" charset="0"/>
            </a:endParaRPr>
          </a:p>
          <a:p>
            <a:pPr fontAlgn="base"/>
            <a:r>
              <a:rPr lang="en-US" sz="1400" dirty="0">
                <a:latin typeface="Arial" panose="020B0604020202020204" pitchFamily="34" charset="0"/>
                <a:cs typeface="Arial" panose="020B0604020202020204" pitchFamily="34" charset="0"/>
              </a:rPr>
              <a:t>Co-Investigator: </a:t>
            </a:r>
            <a:r>
              <a:rPr lang="en-US" sz="1400" dirty="0" err="1">
                <a:latin typeface="Arial" panose="020B0604020202020204" pitchFamily="34" charset="0"/>
                <a:cs typeface="Arial" panose="020B0604020202020204" pitchFamily="34" charset="0"/>
              </a:rPr>
              <a:t>Shougen</a:t>
            </a:r>
            <a:r>
              <a:rPr lang="en-US" sz="1400" dirty="0">
                <a:latin typeface="Arial" panose="020B0604020202020204" pitchFamily="34" charset="0"/>
                <a:cs typeface="Arial" panose="020B0604020202020204" pitchFamily="34" charset="0"/>
              </a:rPr>
              <a:t> CAO</a:t>
            </a:r>
          </a:p>
          <a:p>
            <a:pPr fontAlgn="base"/>
            <a:r>
              <a:rPr lang="en-US" sz="1400" b="1" dirty="0">
                <a:latin typeface="Arial" panose="020B0604020202020204" pitchFamily="34" charset="0"/>
                <a:cs typeface="Arial" panose="020B0604020202020204" pitchFamily="34" charset="0"/>
              </a:rPr>
              <a:t>Gastrointestinal Surgery, Tianjin Medical University General Hospital. Tianjin, P.R. China</a:t>
            </a:r>
            <a:endParaRPr lang="it-IT" sz="1400" dirty="0">
              <a:latin typeface="Arial" panose="020B0604020202020204" pitchFamily="34" charset="0"/>
              <a:cs typeface="Arial" panose="020B0604020202020204" pitchFamily="34" charset="0"/>
            </a:endParaRPr>
          </a:p>
          <a:p>
            <a:pPr fontAlgn="base"/>
            <a:r>
              <a:rPr lang="en-US" sz="1400" dirty="0">
                <a:latin typeface="Arial" panose="020B0604020202020204" pitchFamily="34" charset="0"/>
                <a:cs typeface="Arial" panose="020B0604020202020204" pitchFamily="34" charset="0"/>
              </a:rPr>
              <a:t>PI: </a:t>
            </a:r>
            <a:r>
              <a:rPr lang="en-US" sz="1400" dirty="0" err="1">
                <a:latin typeface="Arial" panose="020B0604020202020204" pitchFamily="34" charset="0"/>
                <a:cs typeface="Arial" panose="020B0604020202020204" pitchFamily="34" charset="0"/>
              </a:rPr>
              <a:t>Feng</a:t>
            </a:r>
            <a:r>
              <a:rPr lang="en-US" sz="1400" dirty="0">
                <a:latin typeface="Arial" panose="020B0604020202020204" pitchFamily="34" charset="0"/>
                <a:cs typeface="Arial" panose="020B0604020202020204" pitchFamily="34" charset="0"/>
              </a:rPr>
              <a:t> QI</a:t>
            </a:r>
            <a:endParaRPr lang="it-IT" sz="1400" dirty="0">
              <a:latin typeface="Arial" panose="020B0604020202020204" pitchFamily="34" charset="0"/>
              <a:cs typeface="Arial" panose="020B0604020202020204" pitchFamily="34" charset="0"/>
            </a:endParaRPr>
          </a:p>
          <a:p>
            <a:pPr fontAlgn="base"/>
            <a:r>
              <a:rPr lang="en-US" sz="1400" dirty="0">
                <a:latin typeface="Arial" panose="020B0604020202020204" pitchFamily="34" charset="0"/>
                <a:cs typeface="Arial" panose="020B0604020202020204" pitchFamily="34" charset="0"/>
              </a:rPr>
              <a:t>Co-Investigator: Tong LIU</a:t>
            </a:r>
            <a:endParaRPr lang="it-IT" sz="1400" dirty="0">
              <a:latin typeface="Arial" panose="020B0604020202020204" pitchFamily="34" charset="0"/>
              <a:cs typeface="Arial" panose="020B0604020202020204" pitchFamily="34" charset="0"/>
            </a:endParaRPr>
          </a:p>
          <a:p>
            <a:pPr fontAlgn="base"/>
            <a:r>
              <a:rPr lang="en-US" sz="1400" b="1" dirty="0">
                <a:latin typeface="Arial" panose="020B0604020202020204" pitchFamily="34" charset="0"/>
                <a:cs typeface="Arial" panose="020B0604020202020204" pitchFamily="34" charset="0"/>
              </a:rPr>
              <a:t>Department of General Surgery, </a:t>
            </a:r>
            <a:r>
              <a:rPr lang="en-US" sz="1400" b="1" dirty="0" err="1">
                <a:latin typeface="Arial" panose="020B0604020202020204" pitchFamily="34" charset="0"/>
                <a:cs typeface="Arial" panose="020B0604020202020204" pitchFamily="34" charset="0"/>
              </a:rPr>
              <a:t>Jinling</a:t>
            </a:r>
            <a:r>
              <a:rPr lang="en-US" sz="1400" b="1" dirty="0">
                <a:latin typeface="Arial" panose="020B0604020202020204" pitchFamily="34" charset="0"/>
                <a:cs typeface="Arial" panose="020B0604020202020204" pitchFamily="34" charset="0"/>
              </a:rPr>
              <a:t> Hospital, Medical School, Nanjing University. Nanjing, </a:t>
            </a:r>
            <a:r>
              <a:rPr lang="en-US" sz="1400" b="1" dirty="0" err="1">
                <a:latin typeface="Arial" panose="020B0604020202020204" pitchFamily="34" charset="0"/>
                <a:cs typeface="Arial" panose="020B0604020202020204" pitchFamily="34" charset="0"/>
              </a:rPr>
              <a:t>P.R.China</a:t>
            </a:r>
            <a:r>
              <a:rPr lang="en-US" sz="1400" b="1" dirty="0">
                <a:latin typeface="Arial" panose="020B0604020202020204" pitchFamily="34" charset="0"/>
                <a:cs typeface="Arial" panose="020B0604020202020204" pitchFamily="34" charset="0"/>
              </a:rPr>
              <a:t>.</a:t>
            </a:r>
            <a:endParaRPr lang="it-IT" sz="1400" dirty="0">
              <a:latin typeface="Arial" panose="020B0604020202020204" pitchFamily="34" charset="0"/>
              <a:cs typeface="Arial" panose="020B0604020202020204" pitchFamily="34" charset="0"/>
            </a:endParaRPr>
          </a:p>
          <a:p>
            <a:pPr fontAlgn="base"/>
            <a:r>
              <a:rPr lang="en-US" sz="1400" dirty="0">
                <a:latin typeface="Arial" panose="020B0604020202020204" pitchFamily="34" charset="0"/>
                <a:cs typeface="Arial" panose="020B0604020202020204" pitchFamily="34" charset="0"/>
              </a:rPr>
              <a:t>PI: </a:t>
            </a:r>
            <a:r>
              <a:rPr lang="en-US" sz="1400" dirty="0" err="1">
                <a:latin typeface="Arial" panose="020B0604020202020204" pitchFamily="34" charset="0"/>
                <a:cs typeface="Arial" panose="020B0604020202020204" pitchFamily="34" charset="0"/>
              </a:rPr>
              <a:t>Zhi</a:t>
            </a:r>
            <a:r>
              <a:rPr lang="en-US" sz="1400" dirty="0">
                <a:latin typeface="Arial" panose="020B0604020202020204" pitchFamily="34" charset="0"/>
                <a:cs typeface="Arial" panose="020B0604020202020204" pitchFamily="34" charset="0"/>
              </a:rPr>
              <a:t>-Wei JIANG</a:t>
            </a:r>
            <a:endParaRPr lang="it-IT" sz="1400" dirty="0">
              <a:latin typeface="Arial" panose="020B0604020202020204" pitchFamily="34" charset="0"/>
              <a:cs typeface="Arial" panose="020B0604020202020204" pitchFamily="34" charset="0"/>
            </a:endParaRPr>
          </a:p>
          <a:p>
            <a:pPr fontAlgn="base"/>
            <a:r>
              <a:rPr lang="en-US" sz="1400" dirty="0">
                <a:latin typeface="Arial" panose="020B0604020202020204" pitchFamily="34" charset="0"/>
                <a:cs typeface="Arial" panose="020B0604020202020204" pitchFamily="34" charset="0"/>
              </a:rPr>
              <a:t>Co-Investigator: Shu ZHANG</a:t>
            </a:r>
          </a:p>
          <a:p>
            <a:pPr fontAlgn="base"/>
            <a:r>
              <a:rPr lang="en-US" sz="1400" b="1" dirty="0">
                <a:latin typeface="Arial" panose="020B0604020202020204" pitchFamily="34" charset="0"/>
                <a:cs typeface="Arial" panose="020B0604020202020204" pitchFamily="34" charset="0"/>
              </a:rPr>
              <a:t>Department of Surgery, </a:t>
            </a:r>
            <a:r>
              <a:rPr lang="en-US" sz="1400" b="1" dirty="0" err="1">
                <a:latin typeface="Arial" panose="020B0604020202020204" pitchFamily="34" charset="0"/>
                <a:cs typeface="Arial" panose="020B0604020202020204" pitchFamily="34" charset="0"/>
              </a:rPr>
              <a:t>Ruijin</a:t>
            </a:r>
            <a:r>
              <a:rPr lang="en-US" sz="1400" b="1" dirty="0">
                <a:latin typeface="Arial" panose="020B0604020202020204" pitchFamily="34" charset="0"/>
                <a:cs typeface="Arial" panose="020B0604020202020204" pitchFamily="34" charset="0"/>
              </a:rPr>
              <a:t> Hospital, Shanghai </a:t>
            </a:r>
            <a:r>
              <a:rPr lang="en-US" sz="1400" b="1" dirty="0" err="1">
                <a:latin typeface="Arial" panose="020B0604020202020204" pitchFamily="34" charset="0"/>
                <a:cs typeface="Arial" panose="020B0604020202020204" pitchFamily="34" charset="0"/>
              </a:rPr>
              <a:t>Jiaotong</a:t>
            </a:r>
            <a:r>
              <a:rPr lang="en-US" sz="1400" b="1" dirty="0">
                <a:latin typeface="Arial" panose="020B0604020202020204" pitchFamily="34" charset="0"/>
                <a:cs typeface="Arial" panose="020B0604020202020204" pitchFamily="34" charset="0"/>
              </a:rPr>
              <a:t> University, School of Medicine. Shanghai, P.R. China.</a:t>
            </a:r>
            <a:endParaRPr lang="it-IT" sz="1400" dirty="0">
              <a:latin typeface="Arial" panose="020B0604020202020204" pitchFamily="34" charset="0"/>
              <a:cs typeface="Arial" panose="020B0604020202020204" pitchFamily="34" charset="0"/>
            </a:endParaRPr>
          </a:p>
          <a:p>
            <a:pPr fontAlgn="base"/>
            <a:r>
              <a:rPr lang="en-US" sz="1400" dirty="0">
                <a:latin typeface="Arial" panose="020B0604020202020204" pitchFamily="34" charset="0"/>
                <a:cs typeface="Arial" panose="020B0604020202020204" pitchFamily="34" charset="0"/>
              </a:rPr>
              <a:t>PI: Lu ZANG</a:t>
            </a:r>
            <a:endParaRPr lang="it-IT" sz="1400" dirty="0">
              <a:latin typeface="Arial" panose="020B0604020202020204" pitchFamily="34" charset="0"/>
              <a:cs typeface="Arial" panose="020B0604020202020204" pitchFamily="34" charset="0"/>
            </a:endParaRPr>
          </a:p>
          <a:p>
            <a:pPr fontAlgn="base"/>
            <a:r>
              <a:rPr lang="en-US" sz="1400" dirty="0">
                <a:latin typeface="Arial" panose="020B0604020202020204" pitchFamily="34" charset="0"/>
                <a:cs typeface="Arial" panose="020B0604020202020204" pitchFamily="34" charset="0"/>
              </a:rPr>
              <a:t>Co-Investigator: </a:t>
            </a:r>
            <a:r>
              <a:rPr lang="en-US" sz="1400" dirty="0" err="1">
                <a:latin typeface="Arial" panose="020B0604020202020204" pitchFamily="34" charset="0"/>
                <a:cs typeface="Arial" panose="020B0604020202020204" pitchFamily="34" charset="0"/>
              </a:rPr>
              <a:t>Junjun</a:t>
            </a:r>
            <a:r>
              <a:rPr lang="en-US" sz="1400" dirty="0">
                <a:latin typeface="Arial" panose="020B0604020202020204" pitchFamily="34" charset="0"/>
                <a:cs typeface="Arial" panose="020B0604020202020204" pitchFamily="34" charset="0"/>
              </a:rPr>
              <a:t> MA</a:t>
            </a:r>
            <a:endParaRPr lang="it-IT" sz="1400" dirty="0">
              <a:latin typeface="Arial" panose="020B0604020202020204" pitchFamily="34" charset="0"/>
              <a:cs typeface="Arial" panose="020B0604020202020204" pitchFamily="34" charset="0"/>
            </a:endParaRPr>
          </a:p>
          <a:p>
            <a:pPr fontAlgn="base"/>
            <a:r>
              <a:rPr lang="en-US" sz="1400" b="1" dirty="0">
                <a:latin typeface="Arial" panose="020B0604020202020204" pitchFamily="34" charset="0"/>
                <a:cs typeface="Arial" panose="020B0604020202020204" pitchFamily="34" charset="0"/>
              </a:rPr>
              <a:t>Department of General Surgery, Third Military Medical University Southwest Hospital. Chongqing, P.R. China.</a:t>
            </a:r>
            <a:endParaRPr lang="it-IT" sz="1400" dirty="0">
              <a:latin typeface="Arial" panose="020B0604020202020204" pitchFamily="34" charset="0"/>
              <a:cs typeface="Arial" panose="020B0604020202020204" pitchFamily="34" charset="0"/>
            </a:endParaRPr>
          </a:p>
          <a:p>
            <a:pPr fontAlgn="base"/>
            <a:r>
              <a:rPr lang="en-US" sz="1400" dirty="0">
                <a:latin typeface="Arial" panose="020B0604020202020204" pitchFamily="34" charset="0"/>
                <a:cs typeface="Arial" panose="020B0604020202020204" pitchFamily="34" charset="0"/>
              </a:rPr>
              <a:t>PI: Pei-Wu YU</a:t>
            </a:r>
            <a:endParaRPr lang="it-IT" sz="1400" dirty="0">
              <a:latin typeface="Arial" panose="020B0604020202020204" pitchFamily="34" charset="0"/>
              <a:cs typeface="Arial" panose="020B0604020202020204" pitchFamily="34" charset="0"/>
            </a:endParaRPr>
          </a:p>
          <a:p>
            <a:pPr fontAlgn="base"/>
            <a:r>
              <a:rPr lang="en-US" sz="1400" dirty="0">
                <a:latin typeface="Arial" panose="020B0604020202020204" pitchFamily="34" charset="0"/>
                <a:cs typeface="Arial" panose="020B0604020202020204" pitchFamily="34" charset="0"/>
              </a:rPr>
              <a:t>Co-Investigators: Ben ZHANG</a:t>
            </a:r>
            <a:endParaRPr lang="it-IT" sz="1400" dirty="0">
              <a:latin typeface="Arial" panose="020B0604020202020204" pitchFamily="34" charset="0"/>
              <a:cs typeface="Arial" panose="020B0604020202020204" pitchFamily="34" charset="0"/>
            </a:endParaRPr>
          </a:p>
          <a:p>
            <a:pPr fontAlgn="base"/>
            <a:r>
              <a:rPr lang="en-US" sz="1400" b="1" dirty="0">
                <a:latin typeface="Arial" panose="020B0604020202020204" pitchFamily="34" charset="0"/>
                <a:cs typeface="Arial" panose="020B0604020202020204" pitchFamily="34" charset="0"/>
              </a:rPr>
              <a:t>Department of General Surgery, School of Medicine, Istanbul </a:t>
            </a:r>
            <a:r>
              <a:rPr lang="en-US" sz="1400" b="1" dirty="0" err="1">
                <a:latin typeface="Arial" panose="020B0604020202020204" pitchFamily="34" charset="0"/>
                <a:cs typeface="Arial" panose="020B0604020202020204" pitchFamily="34" charset="0"/>
              </a:rPr>
              <a:t>Medeniyet</a:t>
            </a:r>
            <a:r>
              <a:rPr lang="en-US" sz="1400" b="1" dirty="0">
                <a:latin typeface="Arial" panose="020B0604020202020204" pitchFamily="34" charset="0"/>
                <a:cs typeface="Arial" panose="020B0604020202020204" pitchFamily="34" charset="0"/>
              </a:rPr>
              <a:t> University. Istanbul, Turkey.</a:t>
            </a:r>
            <a:endParaRPr lang="it-IT" sz="1400" dirty="0">
              <a:latin typeface="Arial" panose="020B0604020202020204" pitchFamily="34" charset="0"/>
              <a:cs typeface="Arial" panose="020B0604020202020204" pitchFamily="34" charset="0"/>
            </a:endParaRPr>
          </a:p>
          <a:p>
            <a:pPr fontAlgn="base"/>
            <a:r>
              <a:rPr lang="en-US" sz="1400" dirty="0">
                <a:latin typeface="Arial" panose="020B0604020202020204" pitchFamily="34" charset="0"/>
                <a:cs typeface="Arial" panose="020B0604020202020204" pitchFamily="34" charset="0"/>
              </a:rPr>
              <a:t>PI: </a:t>
            </a:r>
            <a:r>
              <a:rPr lang="en-US" sz="1400" dirty="0" err="1">
                <a:latin typeface="Arial" panose="020B0604020202020204" pitchFamily="34" charset="0"/>
                <a:cs typeface="Arial" panose="020B0604020202020204" pitchFamily="34" charset="0"/>
              </a:rPr>
              <a:t>Orhan</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Alimoglu</a:t>
            </a:r>
            <a:endParaRPr lang="it-IT" sz="1400" dirty="0">
              <a:latin typeface="Arial" panose="020B0604020202020204" pitchFamily="34" charset="0"/>
              <a:cs typeface="Arial" panose="020B0604020202020204" pitchFamily="34" charset="0"/>
            </a:endParaRPr>
          </a:p>
          <a:p>
            <a:pPr fontAlgn="base"/>
            <a:r>
              <a:rPr lang="en-US" sz="1400" dirty="0">
                <a:latin typeface="Arial" panose="020B0604020202020204" pitchFamily="34" charset="0"/>
                <a:cs typeface="Arial" panose="020B0604020202020204" pitchFamily="34" charset="0"/>
              </a:rPr>
              <a:t>Co-Investigator: </a:t>
            </a:r>
            <a:r>
              <a:rPr lang="en-US" sz="1400" dirty="0" err="1">
                <a:latin typeface="Arial" panose="020B0604020202020204" pitchFamily="34" charset="0"/>
                <a:cs typeface="Arial" panose="020B0604020202020204" pitchFamily="34" charset="0"/>
              </a:rPr>
              <a:t>Metin</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Leblebici</a:t>
            </a:r>
            <a:r>
              <a:rPr lang="en-US" sz="1400" dirty="0">
                <a:latin typeface="Arial" panose="020B0604020202020204" pitchFamily="34" charset="0"/>
                <a:cs typeface="Arial" panose="020B0604020202020204" pitchFamily="34" charset="0"/>
              </a:rPr>
              <a:t>, Ibrahim Ali </a:t>
            </a:r>
            <a:r>
              <a:rPr lang="en-US" sz="1400" dirty="0" err="1">
                <a:latin typeface="Arial" panose="020B0604020202020204" pitchFamily="34" charset="0"/>
                <a:cs typeface="Arial" panose="020B0604020202020204" pitchFamily="34" charset="0"/>
              </a:rPr>
              <a:t>Ozemir</a:t>
            </a:r>
            <a:endParaRPr lang="en-US" sz="1400" dirty="0">
              <a:latin typeface="Arial" panose="020B0604020202020204" pitchFamily="34" charset="0"/>
              <a:cs typeface="Arial" panose="020B0604020202020204" pitchFamily="34" charset="0"/>
            </a:endParaRPr>
          </a:p>
        </p:txBody>
      </p:sp>
      <p:grpSp>
        <p:nvGrpSpPr>
          <p:cNvPr id="11" name="Gruppo 10"/>
          <p:cNvGrpSpPr/>
          <p:nvPr/>
        </p:nvGrpSpPr>
        <p:grpSpPr>
          <a:xfrm>
            <a:off x="0" y="59583"/>
            <a:ext cx="9144000" cy="489097"/>
            <a:chOff x="0" y="59583"/>
            <a:chExt cx="9144000" cy="489097"/>
          </a:xfrm>
        </p:grpSpPr>
        <p:sp>
          <p:nvSpPr>
            <p:cNvPr id="12" name="Rettangolo 11"/>
            <p:cNvSpPr/>
            <p:nvPr/>
          </p:nvSpPr>
          <p:spPr>
            <a:xfrm>
              <a:off x="251520" y="59583"/>
              <a:ext cx="2952328" cy="336443"/>
            </a:xfrm>
            <a:prstGeom prst="rect">
              <a:avLst/>
            </a:prstGeom>
            <a:solidFill>
              <a:schemeClr val="tx2"/>
            </a:solidFill>
          </p:spPr>
          <p:txBody>
            <a:bodyPr wrap="square" anchor="ctr">
              <a:spAutoFit/>
            </a:bodyPr>
            <a:lstStyle/>
            <a:p>
              <a:r>
                <a:rPr lang="it-IT" sz="1600" b="1" dirty="0">
                  <a:solidFill>
                    <a:schemeClr val="bg1"/>
                  </a:solidFill>
                  <a:latin typeface="Arial" panose="020B0604020202020204" pitchFamily="34" charset="0"/>
                  <a:cs typeface="Arial" panose="020B0604020202020204" pitchFamily="34" charset="0"/>
                </a:rPr>
                <a:t>INVESTIGATORS</a:t>
              </a:r>
            </a:p>
          </p:txBody>
        </p:sp>
        <p:cxnSp>
          <p:nvCxnSpPr>
            <p:cNvPr id="13" name="Connettore diritto 12"/>
            <p:cNvCxnSpPr/>
            <p:nvPr/>
          </p:nvCxnSpPr>
          <p:spPr>
            <a:xfrm>
              <a:off x="0" y="548680"/>
              <a:ext cx="9144000" cy="0"/>
            </a:xfrm>
            <a:prstGeom prst="line">
              <a:avLst/>
            </a:prstGeom>
            <a:solidFill>
              <a:schemeClr val="tx2"/>
            </a:solidFill>
            <a:ln w="28575">
              <a:solidFill>
                <a:schemeClr val="tx2"/>
              </a:solidFill>
            </a:ln>
          </p:spPr>
          <p:style>
            <a:lnRef idx="1">
              <a:schemeClr val="accent1"/>
            </a:lnRef>
            <a:fillRef idx="0">
              <a:schemeClr val="accent1"/>
            </a:fillRef>
            <a:effectRef idx="0">
              <a:schemeClr val="accent1"/>
            </a:effectRef>
            <a:fontRef idx="minor">
              <a:schemeClr val="tx1"/>
            </a:fontRef>
          </p:style>
        </p:cxnSp>
      </p:grpSp>
      <p:pic>
        <p:nvPicPr>
          <p:cNvPr id="14" name="Immagin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32440" y="17530"/>
            <a:ext cx="504056" cy="504056"/>
          </a:xfrm>
          <a:prstGeom prst="rect">
            <a:avLst/>
          </a:prstGeom>
          <a:noFill/>
          <a:ln>
            <a:noFill/>
          </a:ln>
          <a:effectLst/>
        </p:spPr>
      </p:pic>
    </p:spTree>
    <p:extLst>
      <p:ext uri="{BB962C8B-B14F-4D97-AF65-F5344CB8AC3E}">
        <p14:creationId xmlns:p14="http://schemas.microsoft.com/office/powerpoint/2010/main" val="13347983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Europa"/>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5496" y="764704"/>
            <a:ext cx="1728192" cy="1728192"/>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
        <p:nvSpPr>
          <p:cNvPr id="7" name="Rettangolo 6"/>
          <p:cNvSpPr/>
          <p:nvPr/>
        </p:nvSpPr>
        <p:spPr>
          <a:xfrm>
            <a:off x="1259632" y="836712"/>
            <a:ext cx="7884368" cy="5693866"/>
          </a:xfrm>
          <a:prstGeom prst="rect">
            <a:avLst/>
          </a:prstGeom>
        </p:spPr>
        <p:txBody>
          <a:bodyPr wrap="square">
            <a:spAutoFit/>
          </a:bodyPr>
          <a:lstStyle/>
          <a:p>
            <a:r>
              <a:rPr lang="en-US" sz="1400" b="1" dirty="0">
                <a:latin typeface="Arial" panose="020B0604020202020204" pitchFamily="34" charset="0"/>
                <a:cs typeface="Arial" panose="020B0604020202020204" pitchFamily="34" charset="0"/>
              </a:rPr>
              <a:t>Department of Digestive Surgery, St. Mary’s Hospital, University of Perugia. </a:t>
            </a:r>
            <a:r>
              <a:rPr lang="it-IT" sz="1400" b="1" dirty="0">
                <a:latin typeface="Arial" panose="020B0604020202020204" pitchFamily="34" charset="0"/>
                <a:cs typeface="Arial" panose="020B0604020202020204" pitchFamily="34" charset="0"/>
              </a:rPr>
              <a:t>Terni, </a:t>
            </a:r>
            <a:r>
              <a:rPr lang="it-IT" sz="1400" b="1" dirty="0" err="1">
                <a:latin typeface="Arial" panose="020B0604020202020204" pitchFamily="34" charset="0"/>
                <a:cs typeface="Arial" panose="020B0604020202020204" pitchFamily="34" charset="0"/>
              </a:rPr>
              <a:t>Italy</a:t>
            </a:r>
            <a:r>
              <a:rPr lang="it-IT" sz="1400" b="1" dirty="0">
                <a:latin typeface="Arial" panose="020B0604020202020204" pitchFamily="34" charset="0"/>
                <a:cs typeface="Arial" panose="020B0604020202020204" pitchFamily="34" charset="0"/>
              </a:rPr>
              <a:t>.</a:t>
            </a:r>
          </a:p>
          <a:p>
            <a:r>
              <a:rPr lang="it-IT" sz="1400" dirty="0">
                <a:latin typeface="Arial" panose="020B0604020202020204" pitchFamily="34" charset="0"/>
                <a:cs typeface="Arial" panose="020B0604020202020204" pitchFamily="34" charset="0"/>
              </a:rPr>
              <a:t>PI: Amilcare Parisi</a:t>
            </a:r>
          </a:p>
          <a:p>
            <a:r>
              <a:rPr lang="it-IT" sz="1400" dirty="0">
                <a:latin typeface="Arial" panose="020B0604020202020204" pitchFamily="34" charset="0"/>
                <a:cs typeface="Arial" panose="020B0604020202020204" pitchFamily="34" charset="0"/>
              </a:rPr>
              <a:t>Co-</a:t>
            </a:r>
            <a:r>
              <a:rPr lang="it-IT" sz="1400" dirty="0" err="1">
                <a:latin typeface="Arial" panose="020B0604020202020204" pitchFamily="34" charset="0"/>
                <a:cs typeface="Arial" panose="020B0604020202020204" pitchFamily="34" charset="0"/>
              </a:rPr>
              <a:t>Investigators</a:t>
            </a:r>
            <a:r>
              <a:rPr lang="it-IT" sz="1400" dirty="0">
                <a:latin typeface="Arial" panose="020B0604020202020204" pitchFamily="34" charset="0"/>
                <a:cs typeface="Arial" panose="020B0604020202020204" pitchFamily="34" charset="0"/>
              </a:rPr>
              <a:t>: Jacopo Desiderio, Stefano Trastulli, Alessandro Gemini</a:t>
            </a:r>
          </a:p>
          <a:p>
            <a:r>
              <a:rPr lang="en-US" sz="1400" b="1" dirty="0" err="1">
                <a:latin typeface="Arial" panose="020B0604020202020204" pitchFamily="34" charset="0"/>
                <a:cs typeface="Arial" panose="020B0604020202020204" pitchFamily="34" charset="0"/>
              </a:rPr>
              <a:t>Chirurgische</a:t>
            </a:r>
            <a:r>
              <a:rPr lang="en-US" sz="1400" b="1" dirty="0">
                <a:latin typeface="Arial" panose="020B0604020202020204" pitchFamily="34" charset="0"/>
                <a:cs typeface="Arial" panose="020B0604020202020204" pitchFamily="34" charset="0"/>
              </a:rPr>
              <a:t> </a:t>
            </a:r>
            <a:r>
              <a:rPr lang="en-US" sz="1400" b="1" dirty="0" err="1">
                <a:latin typeface="Arial" panose="020B0604020202020204" pitchFamily="34" charset="0"/>
                <a:cs typeface="Arial" panose="020B0604020202020204" pitchFamily="34" charset="0"/>
              </a:rPr>
              <a:t>Klinik</a:t>
            </a:r>
            <a:r>
              <a:rPr lang="en-US" sz="1400" b="1" dirty="0">
                <a:latin typeface="Arial" panose="020B0604020202020204" pitchFamily="34" charset="0"/>
                <a:cs typeface="Arial" panose="020B0604020202020204" pitchFamily="34" charset="0"/>
              </a:rPr>
              <a:t> und </a:t>
            </a:r>
            <a:r>
              <a:rPr lang="en-US" sz="1400" b="1" dirty="0" err="1">
                <a:latin typeface="Arial" panose="020B0604020202020204" pitchFamily="34" charset="0"/>
                <a:cs typeface="Arial" panose="020B0604020202020204" pitchFamily="34" charset="0"/>
              </a:rPr>
              <a:t>Poliklinik</a:t>
            </a:r>
            <a:r>
              <a:rPr lang="en-US" sz="1400" b="1" dirty="0">
                <a:latin typeface="Arial" panose="020B0604020202020204" pitchFamily="34" charset="0"/>
                <a:cs typeface="Arial" panose="020B0604020202020204" pitchFamily="34" charset="0"/>
              </a:rPr>
              <a:t>, </a:t>
            </a:r>
            <a:r>
              <a:rPr lang="en-US" sz="1400" b="1" dirty="0" err="1">
                <a:latin typeface="Arial" panose="020B0604020202020204" pitchFamily="34" charset="0"/>
                <a:cs typeface="Arial" panose="020B0604020202020204" pitchFamily="34" charset="0"/>
              </a:rPr>
              <a:t>Klinikum</a:t>
            </a:r>
            <a:r>
              <a:rPr lang="en-US" sz="1400" b="1" dirty="0">
                <a:latin typeface="Arial" panose="020B0604020202020204" pitchFamily="34" charset="0"/>
                <a:cs typeface="Arial" panose="020B0604020202020204" pitchFamily="34" charset="0"/>
              </a:rPr>
              <a:t> </a:t>
            </a:r>
            <a:r>
              <a:rPr lang="en-US" sz="1400" b="1" dirty="0" err="1">
                <a:latin typeface="Arial" panose="020B0604020202020204" pitchFamily="34" charset="0"/>
                <a:cs typeface="Arial" panose="020B0604020202020204" pitchFamily="34" charset="0"/>
              </a:rPr>
              <a:t>Rechts</a:t>
            </a:r>
            <a:r>
              <a:rPr lang="en-US" sz="1400" b="1" dirty="0">
                <a:latin typeface="Arial" panose="020B0604020202020204" pitchFamily="34" charset="0"/>
                <a:cs typeface="Arial" panose="020B0604020202020204" pitchFamily="34" charset="0"/>
              </a:rPr>
              <a:t> der </a:t>
            </a:r>
            <a:r>
              <a:rPr lang="en-US" sz="1400" b="1" dirty="0" err="1">
                <a:latin typeface="Arial" panose="020B0604020202020204" pitchFamily="34" charset="0"/>
                <a:cs typeface="Arial" panose="020B0604020202020204" pitchFamily="34" charset="0"/>
              </a:rPr>
              <a:t>Isar</a:t>
            </a:r>
            <a:r>
              <a:rPr lang="en-US" sz="1400" b="1" dirty="0">
                <a:latin typeface="Arial" panose="020B0604020202020204" pitchFamily="34" charset="0"/>
                <a:cs typeface="Arial" panose="020B0604020202020204" pitchFamily="34" charset="0"/>
              </a:rPr>
              <a:t> der </a:t>
            </a:r>
            <a:r>
              <a:rPr lang="en-US" sz="1400" b="1" dirty="0" err="1">
                <a:latin typeface="Arial" panose="020B0604020202020204" pitchFamily="34" charset="0"/>
                <a:cs typeface="Arial" panose="020B0604020202020204" pitchFamily="34" charset="0"/>
              </a:rPr>
              <a:t>Technischen</a:t>
            </a:r>
            <a:r>
              <a:rPr lang="en-US" sz="1400" b="1" dirty="0">
                <a:latin typeface="Arial" panose="020B0604020202020204" pitchFamily="34" charset="0"/>
                <a:cs typeface="Arial" panose="020B0604020202020204" pitchFamily="34" charset="0"/>
              </a:rPr>
              <a:t> </a:t>
            </a:r>
            <a:r>
              <a:rPr lang="en-US" sz="1400" b="1" dirty="0" err="1">
                <a:latin typeface="Arial" panose="020B0604020202020204" pitchFamily="34" charset="0"/>
                <a:cs typeface="Arial" panose="020B0604020202020204" pitchFamily="34" charset="0"/>
              </a:rPr>
              <a:t>Universität</a:t>
            </a:r>
            <a:r>
              <a:rPr lang="en-US" sz="1400" b="1" dirty="0">
                <a:latin typeface="Arial" panose="020B0604020202020204" pitchFamily="34" charset="0"/>
                <a:cs typeface="Arial" panose="020B0604020202020204" pitchFamily="34" charset="0"/>
              </a:rPr>
              <a:t> </a:t>
            </a:r>
            <a:r>
              <a:rPr lang="en-US" sz="1400" b="1" dirty="0" err="1">
                <a:latin typeface="Arial" panose="020B0604020202020204" pitchFamily="34" charset="0"/>
                <a:cs typeface="Arial" panose="020B0604020202020204" pitchFamily="34" charset="0"/>
              </a:rPr>
              <a:t>München</a:t>
            </a:r>
            <a:r>
              <a:rPr lang="en-US" sz="1400" b="1" dirty="0">
                <a:latin typeface="Arial" panose="020B0604020202020204" pitchFamily="34" charset="0"/>
                <a:cs typeface="Arial" panose="020B0604020202020204" pitchFamily="34" charset="0"/>
              </a:rPr>
              <a:t>. </a:t>
            </a:r>
            <a:r>
              <a:rPr lang="en-US" sz="1400" b="1" dirty="0" err="1">
                <a:latin typeface="Arial" panose="020B0604020202020204" pitchFamily="34" charset="0"/>
                <a:cs typeface="Arial" panose="020B0604020202020204" pitchFamily="34" charset="0"/>
              </a:rPr>
              <a:t>München</a:t>
            </a:r>
            <a:r>
              <a:rPr lang="en-US" sz="1400" b="1" dirty="0">
                <a:latin typeface="Arial" panose="020B0604020202020204" pitchFamily="34" charset="0"/>
                <a:cs typeface="Arial" panose="020B0604020202020204" pitchFamily="34" charset="0"/>
              </a:rPr>
              <a:t>, Germany.</a:t>
            </a:r>
            <a:endParaRPr lang="it-IT" sz="1400" b="1"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PI: Daniel </a:t>
            </a:r>
            <a:r>
              <a:rPr lang="en-US" sz="1400" dirty="0" err="1">
                <a:latin typeface="Arial" panose="020B0604020202020204" pitchFamily="34" charset="0"/>
                <a:cs typeface="Arial" panose="020B0604020202020204" pitchFamily="34" charset="0"/>
              </a:rPr>
              <a:t>Reim</a:t>
            </a:r>
            <a:endParaRPr lang="it-IT"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Co-Investigators: Alexander Novotny</a:t>
            </a:r>
            <a:endParaRPr lang="it-IT" sz="1400" dirty="0">
              <a:latin typeface="Arial" panose="020B0604020202020204" pitchFamily="34" charset="0"/>
              <a:cs typeface="Arial" panose="020B0604020202020204" pitchFamily="34" charset="0"/>
            </a:endParaRPr>
          </a:p>
          <a:p>
            <a:r>
              <a:rPr lang="en-US" sz="1400" b="1" dirty="0">
                <a:latin typeface="Arial" panose="020B0604020202020204" pitchFamily="34" charset="0"/>
                <a:cs typeface="Arial" panose="020B0604020202020204" pitchFamily="34" charset="0"/>
              </a:rPr>
              <a:t>Division of Oncological and Robotic Surgery, Department of Oncology, </a:t>
            </a:r>
            <a:r>
              <a:rPr lang="en-US" sz="1400" b="1" dirty="0" err="1">
                <a:latin typeface="Arial" panose="020B0604020202020204" pitchFamily="34" charset="0"/>
                <a:cs typeface="Arial" panose="020B0604020202020204" pitchFamily="34" charset="0"/>
              </a:rPr>
              <a:t>Careggi</a:t>
            </a:r>
            <a:r>
              <a:rPr lang="en-US" sz="1400" b="1" dirty="0">
                <a:latin typeface="Arial" panose="020B0604020202020204" pitchFamily="34" charset="0"/>
                <a:cs typeface="Arial" panose="020B0604020202020204" pitchFamily="34" charset="0"/>
              </a:rPr>
              <a:t> University Hospital. </a:t>
            </a:r>
            <a:r>
              <a:rPr lang="it-IT" sz="1400" b="1" dirty="0">
                <a:latin typeface="Arial" panose="020B0604020202020204" pitchFamily="34" charset="0"/>
                <a:cs typeface="Arial" panose="020B0604020202020204" pitchFamily="34" charset="0"/>
              </a:rPr>
              <a:t>Florence, </a:t>
            </a:r>
            <a:r>
              <a:rPr lang="it-IT" sz="1400" b="1" dirty="0" err="1">
                <a:latin typeface="Arial" panose="020B0604020202020204" pitchFamily="34" charset="0"/>
                <a:cs typeface="Arial" panose="020B0604020202020204" pitchFamily="34" charset="0"/>
              </a:rPr>
              <a:t>Italy</a:t>
            </a:r>
            <a:r>
              <a:rPr lang="it-IT" sz="1400" b="1" dirty="0">
                <a:latin typeface="Arial" panose="020B0604020202020204" pitchFamily="34" charset="0"/>
                <a:cs typeface="Arial" panose="020B0604020202020204" pitchFamily="34" charset="0"/>
              </a:rPr>
              <a:t>.</a:t>
            </a:r>
          </a:p>
          <a:p>
            <a:r>
              <a:rPr lang="it-IT" sz="1400" dirty="0">
                <a:latin typeface="Arial" panose="020B0604020202020204" pitchFamily="34" charset="0"/>
                <a:cs typeface="Arial" panose="020B0604020202020204" pitchFamily="34" charset="0"/>
              </a:rPr>
              <a:t>PI: Andrea </a:t>
            </a:r>
            <a:r>
              <a:rPr lang="it-IT" sz="1400" dirty="0" err="1">
                <a:latin typeface="Arial" panose="020B0604020202020204" pitchFamily="34" charset="0"/>
                <a:cs typeface="Arial" panose="020B0604020202020204" pitchFamily="34" charset="0"/>
              </a:rPr>
              <a:t>Coratti</a:t>
            </a:r>
            <a:endParaRPr lang="it-IT" sz="1400" dirty="0">
              <a:latin typeface="Arial" panose="020B0604020202020204" pitchFamily="34" charset="0"/>
              <a:cs typeface="Arial" panose="020B0604020202020204" pitchFamily="34" charset="0"/>
            </a:endParaRPr>
          </a:p>
          <a:p>
            <a:r>
              <a:rPr lang="it-IT" sz="1400" dirty="0">
                <a:latin typeface="Arial" panose="020B0604020202020204" pitchFamily="34" charset="0"/>
                <a:cs typeface="Arial" panose="020B0604020202020204" pitchFamily="34" charset="0"/>
              </a:rPr>
              <a:t>Co-</a:t>
            </a:r>
            <a:r>
              <a:rPr lang="it-IT" sz="1400" dirty="0" err="1">
                <a:latin typeface="Arial" panose="020B0604020202020204" pitchFamily="34" charset="0"/>
                <a:cs typeface="Arial" panose="020B0604020202020204" pitchFamily="34" charset="0"/>
              </a:rPr>
              <a:t>Investigators</a:t>
            </a:r>
            <a:r>
              <a:rPr lang="it-IT" sz="1400" dirty="0">
                <a:latin typeface="Arial" panose="020B0604020202020204" pitchFamily="34" charset="0"/>
                <a:cs typeface="Arial" panose="020B0604020202020204" pitchFamily="34" charset="0"/>
              </a:rPr>
              <a:t>: Mario </a:t>
            </a:r>
            <a:r>
              <a:rPr lang="it-IT" sz="1400" dirty="0" err="1">
                <a:latin typeface="Arial" panose="020B0604020202020204" pitchFamily="34" charset="0"/>
                <a:cs typeface="Arial" panose="020B0604020202020204" pitchFamily="34" charset="0"/>
              </a:rPr>
              <a:t>Annecchiarico</a:t>
            </a:r>
            <a:endParaRPr lang="it-IT" sz="1400" dirty="0">
              <a:latin typeface="Arial" panose="020B0604020202020204" pitchFamily="34" charset="0"/>
              <a:cs typeface="Arial" panose="020B0604020202020204" pitchFamily="34" charset="0"/>
            </a:endParaRPr>
          </a:p>
          <a:p>
            <a:r>
              <a:rPr lang="it-IT" sz="1400" b="1" dirty="0" err="1">
                <a:latin typeface="Arial" panose="020B0604020202020204" pitchFamily="34" charset="0"/>
                <a:cs typeface="Arial" panose="020B0604020202020204" pitchFamily="34" charset="0"/>
              </a:rPr>
              <a:t>Unité</a:t>
            </a:r>
            <a:r>
              <a:rPr lang="it-IT" sz="1400" b="1" dirty="0">
                <a:latin typeface="Arial" panose="020B0604020202020204" pitchFamily="34" charset="0"/>
                <a:cs typeface="Arial" panose="020B0604020202020204" pitchFamily="34" charset="0"/>
              </a:rPr>
              <a:t> </a:t>
            </a:r>
            <a:r>
              <a:rPr lang="it-IT" sz="1400" b="1" dirty="0" err="1">
                <a:latin typeface="Arial" panose="020B0604020202020204" pitchFamily="34" charset="0"/>
                <a:cs typeface="Arial" panose="020B0604020202020204" pitchFamily="34" charset="0"/>
              </a:rPr>
              <a:t>des</a:t>
            </a:r>
            <a:r>
              <a:rPr lang="it-IT" sz="1400" b="1" dirty="0">
                <a:latin typeface="Arial" panose="020B0604020202020204" pitchFamily="34" charset="0"/>
                <a:cs typeface="Arial" panose="020B0604020202020204" pitchFamily="34" charset="0"/>
              </a:rPr>
              <a:t> </a:t>
            </a:r>
            <a:r>
              <a:rPr lang="it-IT" sz="1400" b="1" dirty="0" err="1">
                <a:latin typeface="Arial" panose="020B0604020202020204" pitchFamily="34" charset="0"/>
                <a:cs typeface="Arial" panose="020B0604020202020204" pitchFamily="34" charset="0"/>
              </a:rPr>
              <a:t>Maladies</a:t>
            </a:r>
            <a:r>
              <a:rPr lang="it-IT" sz="1400" b="1" dirty="0">
                <a:latin typeface="Arial" panose="020B0604020202020204" pitchFamily="34" charset="0"/>
                <a:cs typeface="Arial" panose="020B0604020202020204" pitchFamily="34" charset="0"/>
              </a:rPr>
              <a:t> de l’</a:t>
            </a:r>
            <a:r>
              <a:rPr lang="it-IT" sz="1400" b="1" dirty="0" err="1">
                <a:latin typeface="Arial" panose="020B0604020202020204" pitchFamily="34" charset="0"/>
                <a:cs typeface="Arial" panose="020B0604020202020204" pitchFamily="34" charset="0"/>
              </a:rPr>
              <a:t>Appareil</a:t>
            </a:r>
            <a:r>
              <a:rPr lang="it-IT" sz="1400" b="1" dirty="0">
                <a:latin typeface="Arial" panose="020B0604020202020204" pitchFamily="34" charset="0"/>
                <a:cs typeface="Arial" panose="020B0604020202020204" pitchFamily="34" charset="0"/>
              </a:rPr>
              <a:t> </a:t>
            </a:r>
            <a:r>
              <a:rPr lang="it-IT" sz="1400" b="1" dirty="0" err="1">
                <a:latin typeface="Arial" panose="020B0604020202020204" pitchFamily="34" charset="0"/>
                <a:cs typeface="Arial" panose="020B0604020202020204" pitchFamily="34" charset="0"/>
              </a:rPr>
              <a:t>Digestif</a:t>
            </a:r>
            <a:r>
              <a:rPr lang="it-IT" sz="1400" b="1" dirty="0">
                <a:latin typeface="Arial" panose="020B0604020202020204" pitchFamily="34" charset="0"/>
                <a:cs typeface="Arial" panose="020B0604020202020204" pitchFamily="34" charset="0"/>
              </a:rPr>
              <a:t> et Endocrine (UMADE), Centre </a:t>
            </a:r>
            <a:r>
              <a:rPr lang="it-IT" sz="1400" b="1" dirty="0" err="1">
                <a:latin typeface="Arial" panose="020B0604020202020204" pitchFamily="34" charset="0"/>
                <a:cs typeface="Arial" panose="020B0604020202020204" pitchFamily="34" charset="0"/>
              </a:rPr>
              <a:t>Hospitalier</a:t>
            </a:r>
            <a:r>
              <a:rPr lang="it-IT" sz="1400" b="1" dirty="0">
                <a:latin typeface="Arial" panose="020B0604020202020204" pitchFamily="34" charset="0"/>
                <a:cs typeface="Arial" panose="020B0604020202020204" pitchFamily="34" charset="0"/>
              </a:rPr>
              <a:t> de </a:t>
            </a:r>
            <a:r>
              <a:rPr lang="it-IT" sz="1400" b="1" dirty="0" err="1">
                <a:latin typeface="Arial" panose="020B0604020202020204" pitchFamily="34" charset="0"/>
                <a:cs typeface="Arial" panose="020B0604020202020204" pitchFamily="34" charset="0"/>
              </a:rPr>
              <a:t>Luxembourg</a:t>
            </a:r>
            <a:r>
              <a:rPr lang="it-IT" sz="1400" b="1" dirty="0">
                <a:latin typeface="Arial" panose="020B0604020202020204" pitchFamily="34" charset="0"/>
                <a:cs typeface="Arial" panose="020B0604020202020204" pitchFamily="34" charset="0"/>
              </a:rPr>
              <a:t>. </a:t>
            </a:r>
            <a:r>
              <a:rPr lang="it-IT" sz="1400" b="1" dirty="0" err="1">
                <a:latin typeface="Arial" panose="020B0604020202020204" pitchFamily="34" charset="0"/>
                <a:cs typeface="Arial" panose="020B0604020202020204" pitchFamily="34" charset="0"/>
              </a:rPr>
              <a:t>Luxembourg</a:t>
            </a:r>
            <a:r>
              <a:rPr lang="it-IT" sz="1400" b="1" dirty="0">
                <a:latin typeface="Arial" panose="020B0604020202020204" pitchFamily="34" charset="0"/>
                <a:cs typeface="Arial" panose="020B0604020202020204" pitchFamily="34" charset="0"/>
              </a:rPr>
              <a:t>.</a:t>
            </a:r>
          </a:p>
          <a:p>
            <a:r>
              <a:rPr lang="it-IT" sz="1400" dirty="0">
                <a:latin typeface="Arial" panose="020B0604020202020204" pitchFamily="34" charset="0"/>
                <a:cs typeface="Arial" panose="020B0604020202020204" pitchFamily="34" charset="0"/>
              </a:rPr>
              <a:t>PI: Juan-Santiago </a:t>
            </a:r>
            <a:r>
              <a:rPr lang="it-IT" sz="1400" dirty="0" err="1">
                <a:latin typeface="Arial" panose="020B0604020202020204" pitchFamily="34" charset="0"/>
                <a:cs typeface="Arial" panose="020B0604020202020204" pitchFamily="34" charset="0"/>
              </a:rPr>
              <a:t>Azagra</a:t>
            </a:r>
            <a:endParaRPr lang="it-IT" sz="1400" dirty="0">
              <a:latin typeface="Arial" panose="020B0604020202020204" pitchFamily="34" charset="0"/>
              <a:cs typeface="Arial" panose="020B0604020202020204" pitchFamily="34" charset="0"/>
            </a:endParaRPr>
          </a:p>
          <a:p>
            <a:r>
              <a:rPr lang="it-IT" sz="1400" dirty="0">
                <a:latin typeface="Arial" panose="020B0604020202020204" pitchFamily="34" charset="0"/>
                <a:cs typeface="Arial" panose="020B0604020202020204" pitchFamily="34" charset="0"/>
              </a:rPr>
              <a:t>Co-</a:t>
            </a:r>
            <a:r>
              <a:rPr lang="it-IT" sz="1400" dirty="0" err="1">
                <a:latin typeface="Arial" panose="020B0604020202020204" pitchFamily="34" charset="0"/>
                <a:cs typeface="Arial" panose="020B0604020202020204" pitchFamily="34" charset="0"/>
              </a:rPr>
              <a:t>Investigators</a:t>
            </a:r>
            <a:r>
              <a:rPr lang="it-IT" sz="1400" dirty="0">
                <a:latin typeface="Arial" panose="020B0604020202020204" pitchFamily="34" charset="0"/>
                <a:cs typeface="Arial" panose="020B0604020202020204" pitchFamily="34" charset="0"/>
              </a:rPr>
              <a:t>: Martine </a:t>
            </a:r>
            <a:r>
              <a:rPr lang="it-IT" sz="1400" dirty="0" err="1">
                <a:latin typeface="Arial" panose="020B0604020202020204" pitchFamily="34" charset="0"/>
                <a:cs typeface="Arial" panose="020B0604020202020204" pitchFamily="34" charset="0"/>
              </a:rPr>
              <a:t>Goergen</a:t>
            </a:r>
            <a:endParaRPr lang="it-IT" sz="1400" dirty="0">
              <a:latin typeface="Arial" panose="020B0604020202020204" pitchFamily="34" charset="0"/>
              <a:cs typeface="Arial" panose="020B0604020202020204" pitchFamily="34" charset="0"/>
            </a:endParaRPr>
          </a:p>
          <a:p>
            <a:r>
              <a:rPr lang="it-IT" sz="1400" b="1" dirty="0">
                <a:latin typeface="Arial" panose="020B0604020202020204" pitchFamily="34" charset="0"/>
                <a:cs typeface="Arial" panose="020B0604020202020204" pitchFamily="34" charset="0"/>
              </a:rPr>
              <a:t>Service de chirurgie digestive et </a:t>
            </a:r>
            <a:r>
              <a:rPr lang="it-IT" sz="1400" b="1" dirty="0" err="1">
                <a:latin typeface="Arial" panose="020B0604020202020204" pitchFamily="34" charset="0"/>
                <a:cs typeface="Arial" panose="020B0604020202020204" pitchFamily="34" charset="0"/>
              </a:rPr>
              <a:t>cancérologique</a:t>
            </a:r>
            <a:r>
              <a:rPr lang="it-IT" sz="1400" b="1" dirty="0">
                <a:latin typeface="Arial" panose="020B0604020202020204" pitchFamily="34" charset="0"/>
                <a:cs typeface="Arial" panose="020B0604020202020204" pitchFamily="34" charset="0"/>
              </a:rPr>
              <a:t> CHU </a:t>
            </a:r>
            <a:r>
              <a:rPr lang="it-IT" sz="1400" b="1" dirty="0" err="1">
                <a:latin typeface="Arial" panose="020B0604020202020204" pitchFamily="34" charset="0"/>
                <a:cs typeface="Arial" panose="020B0604020202020204" pitchFamily="34" charset="0"/>
              </a:rPr>
              <a:t>Bocage</a:t>
            </a:r>
            <a:r>
              <a:rPr lang="it-IT" sz="1400" b="1" dirty="0">
                <a:latin typeface="Arial" panose="020B0604020202020204" pitchFamily="34" charset="0"/>
                <a:cs typeface="Arial" panose="020B0604020202020204" pitchFamily="34" charset="0"/>
              </a:rPr>
              <a:t>. </a:t>
            </a:r>
            <a:r>
              <a:rPr lang="it-IT" sz="1400" b="1" dirty="0" err="1">
                <a:latin typeface="Arial" panose="020B0604020202020204" pitchFamily="34" charset="0"/>
                <a:cs typeface="Arial" panose="020B0604020202020204" pitchFamily="34" charset="0"/>
              </a:rPr>
              <a:t>Dijon</a:t>
            </a:r>
            <a:r>
              <a:rPr lang="it-IT" sz="1400" b="1" dirty="0">
                <a:latin typeface="Arial" panose="020B0604020202020204" pitchFamily="34" charset="0"/>
                <a:cs typeface="Arial" panose="020B0604020202020204" pitchFamily="34" charset="0"/>
              </a:rPr>
              <a:t>, France.</a:t>
            </a:r>
          </a:p>
          <a:p>
            <a:r>
              <a:rPr lang="it-IT" sz="1400" dirty="0">
                <a:latin typeface="Arial" panose="020B0604020202020204" pitchFamily="34" charset="0"/>
                <a:cs typeface="Arial" panose="020B0604020202020204" pitchFamily="34" charset="0"/>
              </a:rPr>
              <a:t>PI: Olivier </a:t>
            </a:r>
            <a:r>
              <a:rPr lang="it-IT" sz="1400" dirty="0" err="1">
                <a:latin typeface="Arial" panose="020B0604020202020204" pitchFamily="34" charset="0"/>
                <a:cs typeface="Arial" panose="020B0604020202020204" pitchFamily="34" charset="0"/>
              </a:rPr>
              <a:t>Facy</a:t>
            </a:r>
            <a:endParaRPr lang="it-IT" sz="1400" dirty="0">
              <a:latin typeface="Arial" panose="020B0604020202020204" pitchFamily="34" charset="0"/>
              <a:cs typeface="Arial" panose="020B0604020202020204" pitchFamily="34" charset="0"/>
            </a:endParaRPr>
          </a:p>
          <a:p>
            <a:r>
              <a:rPr lang="it-IT" sz="1400" dirty="0">
                <a:latin typeface="Arial" panose="020B0604020202020204" pitchFamily="34" charset="0"/>
                <a:cs typeface="Arial" panose="020B0604020202020204" pitchFamily="34" charset="0"/>
              </a:rPr>
              <a:t>Co-</a:t>
            </a:r>
            <a:r>
              <a:rPr lang="it-IT" sz="1400" dirty="0" err="1">
                <a:latin typeface="Arial" panose="020B0604020202020204" pitchFamily="34" charset="0"/>
                <a:cs typeface="Arial" panose="020B0604020202020204" pitchFamily="34" charset="0"/>
              </a:rPr>
              <a:t>Investigators</a:t>
            </a:r>
            <a:r>
              <a:rPr lang="it-IT" sz="1400" dirty="0">
                <a:latin typeface="Arial" panose="020B0604020202020204" pitchFamily="34" charset="0"/>
                <a:cs typeface="Arial" panose="020B0604020202020204" pitchFamily="34" charset="0"/>
              </a:rPr>
              <a:t>: Jean-</a:t>
            </a:r>
            <a:r>
              <a:rPr lang="it-IT" sz="1400" dirty="0" err="1">
                <a:latin typeface="Arial" panose="020B0604020202020204" pitchFamily="34" charset="0"/>
                <a:cs typeface="Arial" panose="020B0604020202020204" pitchFamily="34" charset="0"/>
              </a:rPr>
              <a:t>Baptiste</a:t>
            </a:r>
            <a:r>
              <a:rPr lang="it-IT" sz="1400" dirty="0">
                <a:latin typeface="Arial" panose="020B0604020202020204" pitchFamily="34" charset="0"/>
                <a:cs typeface="Arial" panose="020B0604020202020204" pitchFamily="34" charset="0"/>
              </a:rPr>
              <a:t> </a:t>
            </a:r>
            <a:r>
              <a:rPr lang="it-IT" sz="1400" dirty="0" err="1">
                <a:latin typeface="Arial" panose="020B0604020202020204" pitchFamily="34" charset="0"/>
                <a:cs typeface="Arial" panose="020B0604020202020204" pitchFamily="34" charset="0"/>
              </a:rPr>
              <a:t>Lequeu</a:t>
            </a:r>
            <a:endParaRPr lang="it-IT" sz="1400" dirty="0">
              <a:latin typeface="Arial" panose="020B0604020202020204" pitchFamily="34" charset="0"/>
              <a:cs typeface="Arial" panose="020B0604020202020204" pitchFamily="34" charset="0"/>
            </a:endParaRPr>
          </a:p>
          <a:p>
            <a:r>
              <a:rPr lang="en-US" sz="1400" b="1" dirty="0">
                <a:latin typeface="Arial" panose="020B0604020202020204" pitchFamily="34" charset="0"/>
                <a:cs typeface="Arial" panose="020B0604020202020204" pitchFamily="34" charset="0"/>
              </a:rPr>
              <a:t>Department of General Surgery, Division of General, </a:t>
            </a:r>
            <a:r>
              <a:rPr lang="en-US" sz="1400" b="1" dirty="0" err="1">
                <a:latin typeface="Arial" panose="020B0604020202020204" pitchFamily="34" charset="0"/>
                <a:cs typeface="Arial" panose="020B0604020202020204" pitchFamily="34" charset="0"/>
              </a:rPr>
              <a:t>Gastroenterologic</a:t>
            </a:r>
            <a:r>
              <a:rPr lang="en-US" sz="1400" b="1" dirty="0">
                <a:latin typeface="Arial" panose="020B0604020202020204" pitchFamily="34" charset="0"/>
                <a:cs typeface="Arial" panose="020B0604020202020204" pitchFamily="34" charset="0"/>
              </a:rPr>
              <a:t> and Minimally Invasive Surgery, </a:t>
            </a:r>
            <a:r>
              <a:rPr lang="en-US" sz="1400" b="1" dirty="0" err="1">
                <a:latin typeface="Arial" panose="020B0604020202020204" pitchFamily="34" charset="0"/>
                <a:cs typeface="Arial" panose="020B0604020202020204" pitchFamily="34" charset="0"/>
              </a:rPr>
              <a:t>G.B.Morgagni</a:t>
            </a:r>
            <a:r>
              <a:rPr lang="en-US" sz="1400" b="1" dirty="0">
                <a:latin typeface="Arial" panose="020B0604020202020204" pitchFamily="34" charset="0"/>
                <a:cs typeface="Arial" panose="020B0604020202020204" pitchFamily="34" charset="0"/>
              </a:rPr>
              <a:t> Hospital. </a:t>
            </a:r>
            <a:r>
              <a:rPr lang="it-IT" sz="1400" b="1" dirty="0">
                <a:latin typeface="Arial" panose="020B0604020202020204" pitchFamily="34" charset="0"/>
                <a:cs typeface="Arial" panose="020B0604020202020204" pitchFamily="34" charset="0"/>
              </a:rPr>
              <a:t>Forlì. </a:t>
            </a:r>
            <a:r>
              <a:rPr lang="it-IT" sz="1400" b="1" dirty="0" err="1">
                <a:latin typeface="Arial" panose="020B0604020202020204" pitchFamily="34" charset="0"/>
                <a:cs typeface="Arial" panose="020B0604020202020204" pitchFamily="34" charset="0"/>
              </a:rPr>
              <a:t>Italy</a:t>
            </a:r>
            <a:r>
              <a:rPr lang="it-IT" sz="1400" b="1" dirty="0">
                <a:latin typeface="Arial" panose="020B0604020202020204" pitchFamily="34" charset="0"/>
                <a:cs typeface="Arial" panose="020B0604020202020204" pitchFamily="34" charset="0"/>
              </a:rPr>
              <a:t>.</a:t>
            </a:r>
          </a:p>
          <a:p>
            <a:r>
              <a:rPr lang="it-IT" sz="1400" dirty="0">
                <a:latin typeface="Arial" panose="020B0604020202020204" pitchFamily="34" charset="0"/>
                <a:cs typeface="Arial" panose="020B0604020202020204" pitchFamily="34" charset="0"/>
              </a:rPr>
              <a:t>PI: Francesca </a:t>
            </a:r>
            <a:r>
              <a:rPr lang="it-IT" sz="1400" dirty="0" err="1">
                <a:latin typeface="Arial" panose="020B0604020202020204" pitchFamily="34" charset="0"/>
                <a:cs typeface="Arial" panose="020B0604020202020204" pitchFamily="34" charset="0"/>
              </a:rPr>
              <a:t>Bazzocchi</a:t>
            </a:r>
            <a:endParaRPr lang="it-IT" sz="1400" dirty="0">
              <a:latin typeface="Arial" panose="020B0604020202020204" pitchFamily="34" charset="0"/>
              <a:cs typeface="Arial" panose="020B0604020202020204" pitchFamily="34" charset="0"/>
            </a:endParaRPr>
          </a:p>
          <a:p>
            <a:r>
              <a:rPr lang="it-IT" sz="1400" dirty="0">
                <a:latin typeface="Arial" panose="020B0604020202020204" pitchFamily="34" charset="0"/>
                <a:cs typeface="Arial" panose="020B0604020202020204" pitchFamily="34" charset="0"/>
              </a:rPr>
              <a:t>Co-Investigator: Andrea </a:t>
            </a:r>
            <a:r>
              <a:rPr lang="it-IT" sz="1400" dirty="0" err="1">
                <a:latin typeface="Arial" panose="020B0604020202020204" pitchFamily="34" charset="0"/>
                <a:cs typeface="Arial" panose="020B0604020202020204" pitchFamily="34" charset="0"/>
              </a:rPr>
              <a:t>Avanzolini</a:t>
            </a:r>
            <a:endParaRPr lang="it-IT" sz="1400" dirty="0">
              <a:latin typeface="Arial" panose="020B0604020202020204" pitchFamily="34" charset="0"/>
              <a:cs typeface="Arial" panose="020B0604020202020204" pitchFamily="34" charset="0"/>
            </a:endParaRPr>
          </a:p>
          <a:p>
            <a:r>
              <a:rPr lang="en-US" sz="1400" b="1" dirty="0">
                <a:latin typeface="Arial" panose="020B0604020202020204" pitchFamily="34" charset="0"/>
                <a:cs typeface="Arial" panose="020B0604020202020204" pitchFamily="34" charset="0"/>
              </a:rPr>
              <a:t>Digestive and </a:t>
            </a:r>
            <a:r>
              <a:rPr lang="en-US" sz="1400" b="1" dirty="0" err="1">
                <a:latin typeface="Arial" panose="020B0604020202020204" pitchFamily="34" charset="0"/>
                <a:cs typeface="Arial" panose="020B0604020202020204" pitchFamily="34" charset="0"/>
              </a:rPr>
              <a:t>Hepatobiliary</a:t>
            </a:r>
            <a:r>
              <a:rPr lang="en-US" sz="1400" b="1" dirty="0">
                <a:latin typeface="Arial" panose="020B0604020202020204" pitchFamily="34" charset="0"/>
                <a:cs typeface="Arial" panose="020B0604020202020204" pitchFamily="34" charset="0"/>
              </a:rPr>
              <a:t> Surgery Department. University of Auvergne, University Hospital Estaing. Clermont-Ferrand, France.</a:t>
            </a:r>
            <a:endParaRPr lang="it-IT" sz="1400" b="1"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PI: Johan </a:t>
            </a:r>
            <a:r>
              <a:rPr lang="en-US" sz="1400" dirty="0" err="1">
                <a:latin typeface="Arial" panose="020B0604020202020204" pitchFamily="34" charset="0"/>
                <a:cs typeface="Arial" panose="020B0604020202020204" pitchFamily="34" charset="0"/>
              </a:rPr>
              <a:t>Gagniere</a:t>
            </a:r>
            <a:endParaRPr lang="it-IT"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Co-investigators: Denis </a:t>
            </a:r>
            <a:r>
              <a:rPr lang="en-US" sz="1400" dirty="0" err="1">
                <a:latin typeface="Arial" panose="020B0604020202020204" pitchFamily="34" charset="0"/>
                <a:cs typeface="Arial" panose="020B0604020202020204" pitchFamily="34" charset="0"/>
              </a:rPr>
              <a:t>Pezet</a:t>
            </a:r>
            <a:r>
              <a:rPr lang="en-US" sz="1400" dirty="0">
                <a:latin typeface="Arial" panose="020B0604020202020204" pitchFamily="34" charset="0"/>
                <a:cs typeface="Arial" panose="020B0604020202020204" pitchFamily="34" charset="0"/>
              </a:rPr>
              <a:t>, Olivier </a:t>
            </a:r>
            <a:r>
              <a:rPr lang="en-US" sz="1400" dirty="0" err="1">
                <a:latin typeface="Arial" panose="020B0604020202020204" pitchFamily="34" charset="0"/>
                <a:cs typeface="Arial" panose="020B0604020202020204" pitchFamily="34" charset="0"/>
              </a:rPr>
              <a:t>Antomarchi</a:t>
            </a:r>
            <a:endParaRPr lang="it-IT" sz="1400" dirty="0">
              <a:latin typeface="Arial" panose="020B0604020202020204" pitchFamily="34" charset="0"/>
              <a:cs typeface="Arial" panose="020B0604020202020204" pitchFamily="34" charset="0"/>
            </a:endParaRPr>
          </a:p>
        </p:txBody>
      </p:sp>
      <p:grpSp>
        <p:nvGrpSpPr>
          <p:cNvPr id="4" name="Gruppo 3"/>
          <p:cNvGrpSpPr/>
          <p:nvPr/>
        </p:nvGrpSpPr>
        <p:grpSpPr>
          <a:xfrm>
            <a:off x="0" y="59583"/>
            <a:ext cx="9144000" cy="489097"/>
            <a:chOff x="0" y="59583"/>
            <a:chExt cx="9144000" cy="489097"/>
          </a:xfrm>
        </p:grpSpPr>
        <p:sp>
          <p:nvSpPr>
            <p:cNvPr id="5" name="Rettangolo 4"/>
            <p:cNvSpPr/>
            <p:nvPr/>
          </p:nvSpPr>
          <p:spPr>
            <a:xfrm>
              <a:off x="251520" y="59583"/>
              <a:ext cx="2952328" cy="336443"/>
            </a:xfrm>
            <a:prstGeom prst="rect">
              <a:avLst/>
            </a:prstGeom>
            <a:solidFill>
              <a:schemeClr val="tx2"/>
            </a:solidFill>
          </p:spPr>
          <p:txBody>
            <a:bodyPr wrap="square" anchor="ctr">
              <a:spAutoFit/>
            </a:bodyPr>
            <a:lstStyle/>
            <a:p>
              <a:r>
                <a:rPr lang="it-IT" sz="1600" b="1" dirty="0">
                  <a:solidFill>
                    <a:schemeClr val="bg1"/>
                  </a:solidFill>
                  <a:latin typeface="Arial" panose="020B0604020202020204" pitchFamily="34" charset="0"/>
                  <a:cs typeface="Arial" panose="020B0604020202020204" pitchFamily="34" charset="0"/>
                </a:rPr>
                <a:t>INVESTIGATORS</a:t>
              </a:r>
            </a:p>
          </p:txBody>
        </p:sp>
        <p:cxnSp>
          <p:nvCxnSpPr>
            <p:cNvPr id="8" name="Connettore diritto 7"/>
            <p:cNvCxnSpPr/>
            <p:nvPr/>
          </p:nvCxnSpPr>
          <p:spPr>
            <a:xfrm>
              <a:off x="0" y="548680"/>
              <a:ext cx="9144000" cy="0"/>
            </a:xfrm>
            <a:prstGeom prst="line">
              <a:avLst/>
            </a:prstGeom>
            <a:solidFill>
              <a:schemeClr val="tx2"/>
            </a:solidFill>
            <a:ln w="28575">
              <a:solidFill>
                <a:schemeClr val="tx2"/>
              </a:solidFill>
            </a:ln>
          </p:spPr>
          <p:style>
            <a:lnRef idx="1">
              <a:schemeClr val="accent1"/>
            </a:lnRef>
            <a:fillRef idx="0">
              <a:schemeClr val="accent1"/>
            </a:fillRef>
            <a:effectRef idx="0">
              <a:schemeClr val="accent1"/>
            </a:effectRef>
            <a:fontRef idx="minor">
              <a:schemeClr val="tx1"/>
            </a:fontRef>
          </p:style>
        </p:cxnSp>
      </p:grpSp>
      <p:pic>
        <p:nvPicPr>
          <p:cNvPr id="9" name="Immagin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32440" y="17530"/>
            <a:ext cx="504056" cy="504056"/>
          </a:xfrm>
          <a:prstGeom prst="rect">
            <a:avLst/>
          </a:prstGeom>
          <a:noFill/>
          <a:ln>
            <a:noFill/>
          </a:ln>
          <a:effectLst/>
        </p:spPr>
      </p:pic>
    </p:spTree>
    <p:extLst>
      <p:ext uri="{BB962C8B-B14F-4D97-AF65-F5344CB8AC3E}">
        <p14:creationId xmlns:p14="http://schemas.microsoft.com/office/powerpoint/2010/main" val="30000599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Nord America"/>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428" y="4067491"/>
            <a:ext cx="1687251" cy="1687251"/>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
        <p:nvSpPr>
          <p:cNvPr id="7" name="Rettangolo 6"/>
          <p:cNvSpPr/>
          <p:nvPr/>
        </p:nvSpPr>
        <p:spPr>
          <a:xfrm>
            <a:off x="1259632" y="5013176"/>
            <a:ext cx="7884368" cy="1815882"/>
          </a:xfrm>
          <a:prstGeom prst="rect">
            <a:avLst/>
          </a:prstGeom>
        </p:spPr>
        <p:txBody>
          <a:bodyPr wrap="square">
            <a:spAutoFit/>
          </a:bodyPr>
          <a:lstStyle/>
          <a:p>
            <a:pPr fontAlgn="base"/>
            <a:r>
              <a:rPr lang="en-US" sz="1400" b="1" dirty="0">
                <a:latin typeface="Arial" panose="020B0604020202020204" pitchFamily="34" charset="0"/>
                <a:cs typeface="Arial" panose="020B0604020202020204" pitchFamily="34" charset="0"/>
              </a:rPr>
              <a:t>Department of Surgery, Division of Gastrointestinal Surgery, University of California, Irvine Medical Center. Orange CA, USA.</a:t>
            </a:r>
            <a:endParaRPr lang="it-IT" sz="1400" dirty="0">
              <a:latin typeface="Arial" panose="020B0604020202020204" pitchFamily="34" charset="0"/>
              <a:cs typeface="Arial" panose="020B0604020202020204" pitchFamily="34" charset="0"/>
            </a:endParaRPr>
          </a:p>
          <a:p>
            <a:pPr fontAlgn="base"/>
            <a:r>
              <a:rPr lang="en-US" sz="1400" dirty="0">
                <a:latin typeface="Arial" panose="020B0604020202020204" pitchFamily="34" charset="0"/>
                <a:cs typeface="Arial" panose="020B0604020202020204" pitchFamily="34" charset="0"/>
              </a:rPr>
              <a:t>PI: </a:t>
            </a:r>
            <a:r>
              <a:rPr lang="en-US" sz="1400" dirty="0" err="1">
                <a:latin typeface="Arial" panose="020B0604020202020204" pitchFamily="34" charset="0"/>
                <a:cs typeface="Arial" panose="020B0604020202020204" pitchFamily="34" charset="0"/>
              </a:rPr>
              <a:t>Ninh</a:t>
            </a:r>
            <a:r>
              <a:rPr lang="en-US" sz="1400" dirty="0">
                <a:latin typeface="Arial" panose="020B0604020202020204" pitchFamily="34" charset="0"/>
                <a:cs typeface="Arial" panose="020B0604020202020204" pitchFamily="34" charset="0"/>
              </a:rPr>
              <a:t> T Nguyen</a:t>
            </a:r>
            <a:endParaRPr lang="it-IT" sz="1400" dirty="0">
              <a:latin typeface="Arial" panose="020B0604020202020204" pitchFamily="34" charset="0"/>
              <a:cs typeface="Arial" panose="020B0604020202020204" pitchFamily="34" charset="0"/>
            </a:endParaRPr>
          </a:p>
          <a:p>
            <a:pPr fontAlgn="base"/>
            <a:r>
              <a:rPr lang="en-US" sz="1400" b="1" dirty="0">
                <a:latin typeface="Arial" panose="020B0604020202020204" pitchFamily="34" charset="0"/>
                <a:cs typeface="Arial" panose="020B0604020202020204" pitchFamily="34" charset="0"/>
              </a:rPr>
              <a:t>Department of Surgical Oncology and HPB Surgery, Englewood Hospital and Medical Center. Englewood NJ, USA.</a:t>
            </a:r>
          </a:p>
          <a:p>
            <a:pPr fontAlgn="base"/>
            <a:r>
              <a:rPr lang="en-US" sz="1400" dirty="0">
                <a:latin typeface="Arial" panose="020B0604020202020204" pitchFamily="34" charset="0"/>
                <a:cs typeface="Arial" panose="020B0604020202020204" pitchFamily="34" charset="0"/>
              </a:rPr>
              <a:t>PI: Steven T. Brower</a:t>
            </a:r>
          </a:p>
          <a:p>
            <a:pPr fontAlgn="base"/>
            <a:r>
              <a:rPr lang="en-US" sz="1400" b="1" dirty="0">
                <a:latin typeface="Arial" panose="020B0604020202020204" pitchFamily="34" charset="0"/>
                <a:cs typeface="Arial" panose="020B0604020202020204" pitchFamily="34" charset="0"/>
              </a:rPr>
              <a:t>Division of General Surgery, Sunnybrook Health Sciences Centre. </a:t>
            </a:r>
            <a:r>
              <a:rPr lang="it-IT" sz="1400" b="1" dirty="0">
                <a:latin typeface="Arial" panose="020B0604020202020204" pitchFamily="34" charset="0"/>
                <a:cs typeface="Arial" panose="020B0604020202020204" pitchFamily="34" charset="0"/>
              </a:rPr>
              <a:t>Toronto, Canada.</a:t>
            </a:r>
            <a:endParaRPr lang="it-IT" sz="1400" dirty="0">
              <a:latin typeface="Arial" panose="020B0604020202020204" pitchFamily="34" charset="0"/>
              <a:cs typeface="Arial" panose="020B0604020202020204" pitchFamily="34" charset="0"/>
            </a:endParaRPr>
          </a:p>
          <a:p>
            <a:pPr fontAlgn="base"/>
            <a:r>
              <a:rPr lang="it-IT" sz="1400" dirty="0">
                <a:latin typeface="Arial" panose="020B0604020202020204" pitchFamily="34" charset="0"/>
                <a:cs typeface="Arial" panose="020B0604020202020204" pitchFamily="34" charset="0"/>
              </a:rPr>
              <a:t>PI: Natalie G. </a:t>
            </a:r>
            <a:r>
              <a:rPr lang="it-IT" sz="1400" dirty="0" err="1">
                <a:latin typeface="Arial" panose="020B0604020202020204" pitchFamily="34" charset="0"/>
                <a:cs typeface="Arial" panose="020B0604020202020204" pitchFamily="34" charset="0"/>
              </a:rPr>
              <a:t>Coburn</a:t>
            </a:r>
            <a:endParaRPr lang="it-IT" sz="1400" dirty="0">
              <a:latin typeface="Arial" panose="020B0604020202020204" pitchFamily="34" charset="0"/>
              <a:cs typeface="Arial" panose="020B0604020202020204" pitchFamily="34" charset="0"/>
            </a:endParaRPr>
          </a:p>
        </p:txBody>
      </p:sp>
      <p:grpSp>
        <p:nvGrpSpPr>
          <p:cNvPr id="4" name="Gruppo 3"/>
          <p:cNvGrpSpPr/>
          <p:nvPr/>
        </p:nvGrpSpPr>
        <p:grpSpPr>
          <a:xfrm>
            <a:off x="0" y="59583"/>
            <a:ext cx="9144000" cy="489097"/>
            <a:chOff x="0" y="59583"/>
            <a:chExt cx="9144000" cy="489097"/>
          </a:xfrm>
        </p:grpSpPr>
        <p:sp>
          <p:nvSpPr>
            <p:cNvPr id="5" name="Rettangolo 4"/>
            <p:cNvSpPr/>
            <p:nvPr/>
          </p:nvSpPr>
          <p:spPr>
            <a:xfrm>
              <a:off x="251520" y="59583"/>
              <a:ext cx="2952328" cy="336443"/>
            </a:xfrm>
            <a:prstGeom prst="rect">
              <a:avLst/>
            </a:prstGeom>
            <a:solidFill>
              <a:schemeClr val="tx2"/>
            </a:solidFill>
          </p:spPr>
          <p:txBody>
            <a:bodyPr wrap="square" anchor="ctr">
              <a:spAutoFit/>
            </a:bodyPr>
            <a:lstStyle/>
            <a:p>
              <a:r>
                <a:rPr lang="it-IT" sz="1600" b="1" dirty="0">
                  <a:solidFill>
                    <a:schemeClr val="bg1"/>
                  </a:solidFill>
                  <a:latin typeface="Arial" panose="020B0604020202020204" pitchFamily="34" charset="0"/>
                  <a:cs typeface="Arial" panose="020B0604020202020204" pitchFamily="34" charset="0"/>
                </a:rPr>
                <a:t>INVESTIGATORS</a:t>
              </a:r>
            </a:p>
          </p:txBody>
        </p:sp>
        <p:cxnSp>
          <p:nvCxnSpPr>
            <p:cNvPr id="6" name="Connettore diritto 5"/>
            <p:cNvCxnSpPr/>
            <p:nvPr/>
          </p:nvCxnSpPr>
          <p:spPr>
            <a:xfrm>
              <a:off x="0" y="548680"/>
              <a:ext cx="9144000" cy="0"/>
            </a:xfrm>
            <a:prstGeom prst="line">
              <a:avLst/>
            </a:prstGeom>
            <a:solidFill>
              <a:schemeClr val="tx2"/>
            </a:solidFill>
            <a:ln w="28575">
              <a:solidFill>
                <a:schemeClr val="tx2"/>
              </a:solidFill>
            </a:ln>
          </p:spPr>
          <p:style>
            <a:lnRef idx="1">
              <a:schemeClr val="accent1"/>
            </a:lnRef>
            <a:fillRef idx="0">
              <a:schemeClr val="accent1"/>
            </a:fillRef>
            <a:effectRef idx="0">
              <a:schemeClr val="accent1"/>
            </a:effectRef>
            <a:fontRef idx="minor">
              <a:schemeClr val="tx1"/>
            </a:fontRef>
          </p:style>
        </p:cxnSp>
      </p:grpSp>
      <p:pic>
        <p:nvPicPr>
          <p:cNvPr id="8" name="Immagin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32440" y="17530"/>
            <a:ext cx="504056" cy="504056"/>
          </a:xfrm>
          <a:prstGeom prst="rect">
            <a:avLst/>
          </a:prstGeom>
          <a:noFill/>
          <a:ln>
            <a:noFill/>
          </a:ln>
          <a:effectLst/>
        </p:spPr>
      </p:pic>
      <p:pic>
        <p:nvPicPr>
          <p:cNvPr id="9" name="Picture 2" descr="Europa"/>
          <p:cNvPicPr>
            <a:picLocks noChangeAspect="1" noChangeArrowheads="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5496" y="764705"/>
            <a:ext cx="1728192" cy="1728192"/>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
        <p:nvSpPr>
          <p:cNvPr id="2" name="Rettangolo 1"/>
          <p:cNvSpPr/>
          <p:nvPr/>
        </p:nvSpPr>
        <p:spPr>
          <a:xfrm>
            <a:off x="1259632" y="827415"/>
            <a:ext cx="7884368" cy="3970318"/>
          </a:xfrm>
          <a:prstGeom prst="rect">
            <a:avLst/>
          </a:prstGeom>
        </p:spPr>
        <p:txBody>
          <a:bodyPr wrap="square">
            <a:spAutoFit/>
          </a:bodyPr>
          <a:lstStyle/>
          <a:p>
            <a:r>
              <a:rPr lang="en-US" sz="1400" b="1" dirty="0">
                <a:latin typeface="Arial" panose="020B0604020202020204" pitchFamily="34" charset="0"/>
                <a:cs typeface="Arial" panose="020B0604020202020204" pitchFamily="34" charset="0"/>
              </a:rPr>
              <a:t>Unit of minimally invasive and endocrine surgery, Center of oncologic minimally invasive surgery (COMIS),  </a:t>
            </a:r>
            <a:r>
              <a:rPr lang="en-US" sz="1400" b="1" dirty="0" err="1">
                <a:latin typeface="Arial" panose="020B0604020202020204" pitchFamily="34" charset="0"/>
                <a:cs typeface="Arial" panose="020B0604020202020204" pitchFamily="34" charset="0"/>
              </a:rPr>
              <a:t>Careggi</a:t>
            </a:r>
            <a:r>
              <a:rPr lang="en-US" sz="1400" b="1" dirty="0">
                <a:latin typeface="Arial" panose="020B0604020202020204" pitchFamily="34" charset="0"/>
                <a:cs typeface="Arial" panose="020B0604020202020204" pitchFamily="34" charset="0"/>
              </a:rPr>
              <a:t> University hospital. Florence, Italy.</a:t>
            </a:r>
            <a:endParaRPr lang="it-IT" sz="1400" dirty="0">
              <a:latin typeface="Arial" panose="020B0604020202020204" pitchFamily="34" charset="0"/>
              <a:cs typeface="Arial" panose="020B0604020202020204" pitchFamily="34" charset="0"/>
            </a:endParaRPr>
          </a:p>
          <a:p>
            <a:pPr fontAlgn="base"/>
            <a:r>
              <a:rPr lang="it-IT" sz="1400" dirty="0">
                <a:latin typeface="Arial" panose="020B0604020202020204" pitchFamily="34" charset="0"/>
                <a:cs typeface="Arial" panose="020B0604020202020204" pitchFamily="34" charset="0"/>
              </a:rPr>
              <a:t>PI: Fabio </a:t>
            </a:r>
            <a:r>
              <a:rPr lang="it-IT" sz="1400" dirty="0" err="1">
                <a:latin typeface="Arial" panose="020B0604020202020204" pitchFamily="34" charset="0"/>
                <a:cs typeface="Arial" panose="020B0604020202020204" pitchFamily="34" charset="0"/>
              </a:rPr>
              <a:t>Cianchi</a:t>
            </a:r>
            <a:endParaRPr lang="it-IT"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Co-Investigators: </a:t>
            </a:r>
            <a:r>
              <a:rPr lang="en-US" sz="1400" dirty="0" err="1">
                <a:latin typeface="Arial" panose="020B0604020202020204" pitchFamily="34" charset="0"/>
                <a:cs typeface="Arial" panose="020B0604020202020204" pitchFamily="34" charset="0"/>
              </a:rPr>
              <a:t>Benedetta</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Badii</a:t>
            </a:r>
            <a:endParaRPr lang="it-IT" sz="1400" dirty="0">
              <a:latin typeface="Arial" panose="020B0604020202020204" pitchFamily="34" charset="0"/>
              <a:cs typeface="Arial" panose="020B0604020202020204" pitchFamily="34" charset="0"/>
            </a:endParaRPr>
          </a:p>
          <a:p>
            <a:r>
              <a:rPr lang="en-US" sz="1400" b="1" dirty="0">
                <a:latin typeface="Arial" panose="020B0604020202020204" pitchFamily="34" charset="0"/>
                <a:cs typeface="Arial" panose="020B0604020202020204" pitchFamily="34" charset="0"/>
              </a:rPr>
              <a:t>Esophageal Surgery Unit, Tuscany Regional Referral Center for the Diagnosis and Treatment of Esophageal Disease, Medical University of Pisa. Pisa,  Italy.</a:t>
            </a:r>
            <a:endParaRPr lang="it-IT"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PI:</a:t>
            </a:r>
            <a:r>
              <a:rPr lang="en-US" sz="1400" b="1"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Simone </a:t>
            </a:r>
            <a:r>
              <a:rPr lang="en-US" sz="1400" dirty="0" err="1">
                <a:latin typeface="Arial" panose="020B0604020202020204" pitchFamily="34" charset="0"/>
                <a:cs typeface="Arial" panose="020B0604020202020204" pitchFamily="34" charset="0"/>
              </a:rPr>
              <a:t>D’Imporzano</a:t>
            </a:r>
            <a:endParaRPr lang="it-IT" sz="1400" dirty="0">
              <a:latin typeface="Arial" panose="020B0604020202020204" pitchFamily="34" charset="0"/>
              <a:cs typeface="Arial" panose="020B0604020202020204" pitchFamily="34" charset="0"/>
            </a:endParaRPr>
          </a:p>
          <a:p>
            <a:r>
              <a:rPr lang="en-US" sz="1400" b="1" dirty="0">
                <a:latin typeface="Arial" panose="020B0604020202020204" pitchFamily="34" charset="0"/>
                <a:cs typeface="Arial" panose="020B0604020202020204" pitchFamily="34" charset="0"/>
              </a:rPr>
              <a:t>Department of General Surgery, A.S.O. Santa Croce e Carle. Cuneo,  Italy.</a:t>
            </a:r>
          </a:p>
          <a:p>
            <a:r>
              <a:rPr lang="en-US" sz="1400" dirty="0">
                <a:latin typeface="Arial" panose="020B0604020202020204" pitchFamily="34" charset="0"/>
                <a:cs typeface="Arial" panose="020B0604020202020204" pitchFamily="34" charset="0"/>
              </a:rPr>
              <a:t>PI: Felice </a:t>
            </a:r>
            <a:r>
              <a:rPr lang="en-US" sz="1400" dirty="0" err="1">
                <a:latin typeface="Arial" panose="020B0604020202020204" pitchFamily="34" charset="0"/>
                <a:cs typeface="Arial" panose="020B0604020202020204" pitchFamily="34" charset="0"/>
              </a:rPr>
              <a:t>Borghi</a:t>
            </a:r>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Co-investigators: Alessandra </a:t>
            </a:r>
            <a:r>
              <a:rPr lang="en-US" sz="1400" dirty="0" err="1">
                <a:latin typeface="Arial" panose="020B0604020202020204" pitchFamily="34" charset="0"/>
                <a:cs typeface="Arial" panose="020B0604020202020204" pitchFamily="34" charset="0"/>
              </a:rPr>
              <a:t>Marano</a:t>
            </a:r>
            <a:endParaRPr lang="en-US" sz="1400" dirty="0">
              <a:latin typeface="Arial" panose="020B0604020202020204" pitchFamily="34" charset="0"/>
              <a:cs typeface="Arial" panose="020B0604020202020204" pitchFamily="34" charset="0"/>
            </a:endParaRPr>
          </a:p>
          <a:p>
            <a:pPr fontAlgn="base"/>
            <a:r>
              <a:rPr lang="en-US" sz="1400" b="1" dirty="0">
                <a:latin typeface="Arial" panose="020B0604020202020204" pitchFamily="34" charset="0"/>
                <a:cs typeface="Arial" panose="020B0604020202020204" pitchFamily="34" charset="0"/>
              </a:rPr>
              <a:t>Minimally Invasive and Robotic Surgery Unit, San Giovanni </a:t>
            </a:r>
            <a:r>
              <a:rPr lang="en-US" sz="1400" b="1" dirty="0" err="1">
                <a:latin typeface="Arial" panose="020B0604020202020204" pitchFamily="34" charset="0"/>
                <a:cs typeface="Arial" panose="020B0604020202020204" pitchFamily="34" charset="0"/>
              </a:rPr>
              <a:t>Addolorata</a:t>
            </a:r>
            <a:r>
              <a:rPr lang="en-US" sz="1400" b="1" dirty="0">
                <a:latin typeface="Arial" panose="020B0604020202020204" pitchFamily="34" charset="0"/>
                <a:cs typeface="Arial" panose="020B0604020202020204" pitchFamily="34" charset="0"/>
              </a:rPr>
              <a:t> Hospital. </a:t>
            </a:r>
            <a:r>
              <a:rPr lang="it-IT" sz="1400" b="1" dirty="0">
                <a:latin typeface="Arial" panose="020B0604020202020204" pitchFamily="34" charset="0"/>
                <a:cs typeface="Arial" panose="020B0604020202020204" pitchFamily="34" charset="0"/>
              </a:rPr>
              <a:t>Rome, </a:t>
            </a:r>
            <a:r>
              <a:rPr lang="it-IT" sz="1400" b="1" dirty="0" err="1">
                <a:latin typeface="Arial" panose="020B0604020202020204" pitchFamily="34" charset="0"/>
                <a:cs typeface="Arial" panose="020B0604020202020204" pitchFamily="34" charset="0"/>
              </a:rPr>
              <a:t>Italy</a:t>
            </a:r>
            <a:r>
              <a:rPr lang="it-IT" sz="1400" b="1" dirty="0">
                <a:latin typeface="Arial" panose="020B0604020202020204" pitchFamily="34" charset="0"/>
                <a:cs typeface="Arial" panose="020B0604020202020204" pitchFamily="34" charset="0"/>
              </a:rPr>
              <a:t>.</a:t>
            </a:r>
          </a:p>
          <a:p>
            <a:pPr fontAlgn="base"/>
            <a:r>
              <a:rPr lang="it-IT" sz="1400" dirty="0">
                <a:latin typeface="Arial" panose="020B0604020202020204" pitchFamily="34" charset="0"/>
                <a:cs typeface="Arial" panose="020B0604020202020204" pitchFamily="34" charset="0"/>
              </a:rPr>
              <a:t>PI: Graziano </a:t>
            </a:r>
            <a:r>
              <a:rPr lang="it-IT" sz="1400" dirty="0" err="1">
                <a:latin typeface="Arial" panose="020B0604020202020204" pitchFamily="34" charset="0"/>
                <a:cs typeface="Arial" panose="020B0604020202020204" pitchFamily="34" charset="0"/>
              </a:rPr>
              <a:t>Pernazza</a:t>
            </a:r>
            <a:endParaRPr lang="it-IT" sz="1400" dirty="0">
              <a:latin typeface="Arial" panose="020B0604020202020204" pitchFamily="34" charset="0"/>
              <a:cs typeface="Arial" panose="020B0604020202020204" pitchFamily="34" charset="0"/>
            </a:endParaRPr>
          </a:p>
          <a:p>
            <a:pPr fontAlgn="base"/>
            <a:r>
              <a:rPr lang="en-US" sz="1400" dirty="0">
                <a:latin typeface="Arial" panose="020B0604020202020204" pitchFamily="34" charset="0"/>
                <a:cs typeface="Arial" panose="020B0604020202020204" pitchFamily="34" charset="0"/>
              </a:rPr>
              <a:t>Co-investigators: </a:t>
            </a:r>
            <a:r>
              <a:rPr lang="it-IT" sz="1400" dirty="0">
                <a:latin typeface="Arial" panose="020B0604020202020204" pitchFamily="34" charset="0"/>
                <a:cs typeface="Arial" panose="020B0604020202020204" pitchFamily="34" charset="0"/>
              </a:rPr>
              <a:t>Stefano Mattacchione</a:t>
            </a:r>
          </a:p>
          <a:p>
            <a:pPr fontAlgn="base"/>
            <a:r>
              <a:rPr lang="en-US" sz="1400" b="1" dirty="0">
                <a:latin typeface="Arial" panose="020B0604020202020204" pitchFamily="34" charset="0"/>
                <a:cs typeface="Arial" panose="020B0604020202020204" pitchFamily="34" charset="0"/>
              </a:rPr>
              <a:t>Department of General Surgery, Hospital of </a:t>
            </a:r>
            <a:r>
              <a:rPr lang="en-US" sz="1400" b="1" dirty="0" err="1">
                <a:latin typeface="Arial" panose="020B0604020202020204" pitchFamily="34" charset="0"/>
                <a:cs typeface="Arial" panose="020B0604020202020204" pitchFamily="34" charset="0"/>
              </a:rPr>
              <a:t>Città</a:t>
            </a:r>
            <a:r>
              <a:rPr lang="en-US" sz="1400" b="1" dirty="0">
                <a:latin typeface="Arial" panose="020B0604020202020204" pitchFamily="34" charset="0"/>
                <a:cs typeface="Arial" panose="020B0604020202020204" pitchFamily="34" charset="0"/>
              </a:rPr>
              <a:t> di Castello, USL1 Umbria. </a:t>
            </a:r>
            <a:r>
              <a:rPr lang="en-US" sz="1400" b="1" dirty="0" err="1">
                <a:latin typeface="Arial" panose="020B0604020202020204" pitchFamily="34" charset="0"/>
                <a:cs typeface="Arial" panose="020B0604020202020204" pitchFamily="34" charset="0"/>
              </a:rPr>
              <a:t>Città</a:t>
            </a:r>
            <a:r>
              <a:rPr lang="en-US" sz="1400" b="1" dirty="0">
                <a:latin typeface="Arial" panose="020B0604020202020204" pitchFamily="34" charset="0"/>
                <a:cs typeface="Arial" panose="020B0604020202020204" pitchFamily="34" charset="0"/>
              </a:rPr>
              <a:t> di Castello, Italy.</a:t>
            </a:r>
            <a:endParaRPr lang="it-IT" sz="1400" b="1" dirty="0">
              <a:latin typeface="Arial" panose="020B0604020202020204" pitchFamily="34" charset="0"/>
              <a:cs typeface="Arial" panose="020B0604020202020204" pitchFamily="34" charset="0"/>
            </a:endParaRPr>
          </a:p>
          <a:p>
            <a:pPr fontAlgn="base"/>
            <a:r>
              <a:rPr lang="en-US" sz="1400" dirty="0">
                <a:latin typeface="Arial" panose="020B0604020202020204" pitchFamily="34" charset="0"/>
                <a:cs typeface="Arial" panose="020B0604020202020204" pitchFamily="34" charset="0"/>
              </a:rPr>
              <a:t>PI: Maurizio </a:t>
            </a:r>
            <a:r>
              <a:rPr lang="en-US" sz="1400" dirty="0" err="1">
                <a:latin typeface="Arial" panose="020B0604020202020204" pitchFamily="34" charset="0"/>
                <a:cs typeface="Arial" panose="020B0604020202020204" pitchFamily="34" charset="0"/>
              </a:rPr>
              <a:t>Cesari</a:t>
            </a:r>
            <a:endParaRPr lang="en-US" sz="1400" dirty="0">
              <a:latin typeface="Arial" panose="020B0604020202020204" pitchFamily="34" charset="0"/>
              <a:cs typeface="Arial" panose="020B0604020202020204" pitchFamily="34" charset="0"/>
            </a:endParaRPr>
          </a:p>
          <a:p>
            <a:pPr fontAlgn="base"/>
            <a:r>
              <a:rPr lang="en-US" sz="1400" dirty="0">
                <a:latin typeface="Arial" panose="020B0604020202020204" pitchFamily="34" charset="0"/>
                <a:cs typeface="Arial" panose="020B0604020202020204" pitchFamily="34" charset="0"/>
              </a:rPr>
              <a:t>Co-investigator: Giacomo </a:t>
            </a:r>
            <a:r>
              <a:rPr lang="en-US" sz="1400" dirty="0" err="1">
                <a:latin typeface="Arial" panose="020B0604020202020204" pitchFamily="34" charset="0"/>
                <a:cs typeface="Arial" panose="020B0604020202020204" pitchFamily="34" charset="0"/>
              </a:rPr>
              <a:t>Arcuri</a:t>
            </a: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064058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943" y="5921480"/>
            <a:ext cx="1847152" cy="891896"/>
          </a:xfrm>
          <a:prstGeom prst="rect">
            <a:avLst/>
          </a:prstGeom>
        </p:spPr>
      </p:pic>
      <p:sp>
        <p:nvSpPr>
          <p:cNvPr id="12" name="Rettangolo 11"/>
          <p:cNvSpPr/>
          <p:nvPr/>
        </p:nvSpPr>
        <p:spPr>
          <a:xfrm>
            <a:off x="632556" y="5538718"/>
            <a:ext cx="1337226" cy="338554"/>
          </a:xfrm>
          <a:prstGeom prst="rect">
            <a:avLst/>
          </a:prstGeom>
        </p:spPr>
        <p:txBody>
          <a:bodyPr wrap="none">
            <a:spAutoFit/>
          </a:bodyPr>
          <a:lstStyle/>
          <a:p>
            <a:r>
              <a:rPr lang="it-IT" sz="1600" b="1" dirty="0">
                <a:latin typeface="Arial" panose="020B0604020202020204" pitchFamily="34" charset="0"/>
                <a:cs typeface="Arial" panose="020B0604020202020204" pitchFamily="34" charset="0"/>
              </a:rPr>
              <a:t>IT </a:t>
            </a:r>
            <a:r>
              <a:rPr lang="it-IT" sz="1600" b="1" dirty="0" err="1">
                <a:latin typeface="Arial" panose="020B0604020202020204" pitchFamily="34" charset="0"/>
                <a:cs typeface="Arial" panose="020B0604020202020204" pitchFamily="34" charset="0"/>
              </a:rPr>
              <a:t>solutions</a:t>
            </a:r>
            <a:endParaRPr lang="it-IT" sz="1600" b="1" dirty="0">
              <a:latin typeface="Arial" panose="020B0604020202020204" pitchFamily="34" charset="0"/>
              <a:cs typeface="Arial" panose="020B0604020202020204" pitchFamily="34" charset="0"/>
            </a:endParaRPr>
          </a:p>
        </p:txBody>
      </p:sp>
      <p:sp>
        <p:nvSpPr>
          <p:cNvPr id="13" name="Rettangolo 12"/>
          <p:cNvSpPr/>
          <p:nvPr/>
        </p:nvSpPr>
        <p:spPr>
          <a:xfrm>
            <a:off x="2225906" y="5517232"/>
            <a:ext cx="1525867" cy="338554"/>
          </a:xfrm>
          <a:prstGeom prst="rect">
            <a:avLst/>
          </a:prstGeom>
        </p:spPr>
        <p:txBody>
          <a:bodyPr wrap="none">
            <a:spAutoFit/>
          </a:bodyPr>
          <a:lstStyle/>
          <a:p>
            <a:r>
              <a:rPr lang="it-IT" sz="1600" b="1" dirty="0">
                <a:latin typeface="Arial" panose="020B0604020202020204" pitchFamily="34" charset="0"/>
                <a:cs typeface="Arial" panose="020B0604020202020204" pitchFamily="34" charset="0"/>
              </a:rPr>
              <a:t>Web manager</a:t>
            </a:r>
          </a:p>
        </p:txBody>
      </p:sp>
      <p:sp>
        <p:nvSpPr>
          <p:cNvPr id="14" name="Rettangolo 13"/>
          <p:cNvSpPr/>
          <p:nvPr/>
        </p:nvSpPr>
        <p:spPr>
          <a:xfrm>
            <a:off x="3774210" y="6022568"/>
            <a:ext cx="1152128" cy="261610"/>
          </a:xfrm>
          <a:prstGeom prst="rect">
            <a:avLst/>
          </a:prstGeom>
        </p:spPr>
        <p:txBody>
          <a:bodyPr wrap="square">
            <a:spAutoFit/>
          </a:bodyPr>
          <a:lstStyle/>
          <a:p>
            <a:r>
              <a:rPr lang="it-IT" sz="1100" b="1" dirty="0">
                <a:latin typeface="Times New Roman" panose="02020603050405020304" pitchFamily="18" charset="0"/>
                <a:cs typeface="Times New Roman" panose="02020603050405020304" pitchFamily="18" charset="0"/>
              </a:rPr>
              <a:t>Valentina Betti</a:t>
            </a:r>
            <a:endParaRPr lang="it-IT" sz="1100" dirty="0">
              <a:latin typeface="Times New Roman" panose="02020603050405020304" pitchFamily="18" charset="0"/>
              <a:cs typeface="Times New Roman" panose="02020603050405020304" pitchFamily="18" charset="0"/>
            </a:endParaRPr>
          </a:p>
        </p:txBody>
      </p:sp>
      <p:sp>
        <p:nvSpPr>
          <p:cNvPr id="15" name="Rettangolo 14"/>
          <p:cNvSpPr/>
          <p:nvPr/>
        </p:nvSpPr>
        <p:spPr>
          <a:xfrm>
            <a:off x="3726319" y="5517232"/>
            <a:ext cx="1872629" cy="338554"/>
          </a:xfrm>
          <a:prstGeom prst="rect">
            <a:avLst/>
          </a:prstGeom>
        </p:spPr>
        <p:txBody>
          <a:bodyPr wrap="none">
            <a:spAutoFit/>
          </a:bodyPr>
          <a:lstStyle/>
          <a:p>
            <a:r>
              <a:rPr lang="it-IT" sz="1600" b="1" dirty="0" err="1">
                <a:latin typeface="Arial" panose="020B0604020202020204" pitchFamily="34" charset="0"/>
                <a:cs typeface="Arial" panose="020B0604020202020204" pitchFamily="34" charset="0"/>
              </a:rPr>
              <a:t>Graphic</a:t>
            </a:r>
            <a:r>
              <a:rPr lang="it-IT" sz="1600" b="1" dirty="0">
                <a:latin typeface="Arial" panose="020B0604020202020204" pitchFamily="34" charset="0"/>
                <a:cs typeface="Arial" panose="020B0604020202020204" pitchFamily="34" charset="0"/>
              </a:rPr>
              <a:t> designer</a:t>
            </a:r>
          </a:p>
        </p:txBody>
      </p:sp>
      <p:sp>
        <p:nvSpPr>
          <p:cNvPr id="16" name="CasellaDiTesto 15"/>
          <p:cNvSpPr txBox="1"/>
          <p:nvPr/>
        </p:nvSpPr>
        <p:spPr>
          <a:xfrm>
            <a:off x="2732272" y="5229200"/>
            <a:ext cx="2271776" cy="338554"/>
          </a:xfrm>
          <a:prstGeom prst="rect">
            <a:avLst/>
          </a:prstGeom>
        </p:spPr>
        <p:txBody>
          <a:bodyPr wrap="none">
            <a:spAutoFit/>
          </a:bodyPr>
          <a:lstStyle>
            <a:defPPr>
              <a:defRPr lang="it-IT"/>
            </a:defPPr>
            <a:lvl1pPr>
              <a:defRPr sz="1600" b="1">
                <a:latin typeface="Arial" panose="020B0604020202020204" pitchFamily="34" charset="0"/>
                <a:cs typeface="Arial" panose="020B0604020202020204" pitchFamily="34" charset="0"/>
              </a:defRPr>
            </a:lvl1pPr>
          </a:lstStyle>
          <a:p>
            <a:r>
              <a:rPr lang="it-IT" dirty="0"/>
              <a:t>No profit </a:t>
            </a:r>
            <a:r>
              <a:rPr lang="it-IT" dirty="0" err="1"/>
              <a:t>cooperation</a:t>
            </a:r>
            <a:endParaRPr lang="it-IT" dirty="0"/>
          </a:p>
        </p:txBody>
      </p:sp>
      <p:sp>
        <p:nvSpPr>
          <p:cNvPr id="17" name="Rettangolo 16"/>
          <p:cNvSpPr/>
          <p:nvPr/>
        </p:nvSpPr>
        <p:spPr>
          <a:xfrm>
            <a:off x="2334050" y="6022568"/>
            <a:ext cx="1368152" cy="261610"/>
          </a:xfrm>
          <a:prstGeom prst="rect">
            <a:avLst/>
          </a:prstGeom>
        </p:spPr>
        <p:txBody>
          <a:bodyPr wrap="square">
            <a:spAutoFit/>
          </a:bodyPr>
          <a:lstStyle/>
          <a:p>
            <a:r>
              <a:rPr lang="it-IT" sz="1100" b="1" dirty="0">
                <a:latin typeface="Times New Roman" panose="02020603050405020304" pitchFamily="18" charset="0"/>
                <a:cs typeface="Times New Roman" panose="02020603050405020304" pitchFamily="18" charset="0"/>
              </a:rPr>
              <a:t>Edoardo Desiderio</a:t>
            </a:r>
            <a:endParaRPr lang="it-IT" sz="1100" dirty="0">
              <a:latin typeface="Times New Roman" panose="02020603050405020304" pitchFamily="18" charset="0"/>
              <a:cs typeface="Times New Roman" panose="02020603050405020304" pitchFamily="18" charset="0"/>
            </a:endParaRPr>
          </a:p>
        </p:txBody>
      </p:sp>
      <p:pic>
        <p:nvPicPr>
          <p:cNvPr id="20" name="Immagine 19"/>
          <p:cNvPicPr>
            <a:picLocks noChangeAspect="1"/>
          </p:cNvPicPr>
          <p:nvPr/>
        </p:nvPicPr>
        <p:blipFill rotWithShape="1">
          <a:blip r:embed="rId4" cstate="print">
            <a:extLst>
              <a:ext uri="{28A0092B-C50C-407E-A947-70E740481C1C}">
                <a14:useLocalDpi xmlns:a14="http://schemas.microsoft.com/office/drawing/2010/main" val="0"/>
              </a:ext>
            </a:extLst>
          </a:blip>
          <a:srcRect l="25056" t="12533" r="23420" b="30111"/>
          <a:stretch/>
        </p:blipFill>
        <p:spPr>
          <a:xfrm>
            <a:off x="3387760" y="6238592"/>
            <a:ext cx="608176" cy="552887"/>
          </a:xfrm>
          <a:prstGeom prst="rect">
            <a:avLst/>
          </a:prstGeom>
        </p:spPr>
      </p:pic>
      <p:sp>
        <p:nvSpPr>
          <p:cNvPr id="6" name="CasellaDiTesto 5"/>
          <p:cNvSpPr txBox="1"/>
          <p:nvPr/>
        </p:nvSpPr>
        <p:spPr>
          <a:xfrm>
            <a:off x="971600" y="1700808"/>
            <a:ext cx="7213135" cy="923330"/>
          </a:xfrm>
          <a:prstGeom prst="rect">
            <a:avLst/>
          </a:prstGeom>
          <a:solidFill>
            <a:schemeClr val="tx2"/>
          </a:solidFill>
        </p:spPr>
        <p:txBody>
          <a:bodyPr wrap="square" rtlCol="0">
            <a:spAutoFit/>
          </a:bodyPr>
          <a:lstStyle/>
          <a:p>
            <a:r>
              <a:rPr lang="it-IT" sz="5400" b="1" dirty="0">
                <a:solidFill>
                  <a:schemeClr val="bg1"/>
                </a:solidFill>
                <a:latin typeface="Arial" panose="020B0604020202020204" pitchFamily="34" charset="0"/>
                <a:cs typeface="Arial" panose="020B0604020202020204" pitchFamily="34" charset="0"/>
              </a:rPr>
              <a:t>www.imigastric.com</a:t>
            </a:r>
          </a:p>
        </p:txBody>
      </p:sp>
      <p:grpSp>
        <p:nvGrpSpPr>
          <p:cNvPr id="30" name="Gruppo 29"/>
          <p:cNvGrpSpPr/>
          <p:nvPr/>
        </p:nvGrpSpPr>
        <p:grpSpPr>
          <a:xfrm>
            <a:off x="0" y="59583"/>
            <a:ext cx="9144000" cy="489097"/>
            <a:chOff x="0" y="59583"/>
            <a:chExt cx="9144000" cy="489097"/>
          </a:xfrm>
        </p:grpSpPr>
        <p:sp>
          <p:nvSpPr>
            <p:cNvPr id="31" name="Rettangolo 30"/>
            <p:cNvSpPr/>
            <p:nvPr/>
          </p:nvSpPr>
          <p:spPr>
            <a:xfrm>
              <a:off x="251520" y="59583"/>
              <a:ext cx="2952328" cy="336443"/>
            </a:xfrm>
            <a:prstGeom prst="rect">
              <a:avLst/>
            </a:prstGeom>
            <a:solidFill>
              <a:schemeClr val="tx2"/>
            </a:solidFill>
          </p:spPr>
          <p:txBody>
            <a:bodyPr wrap="square" anchor="ctr">
              <a:spAutoFit/>
            </a:bodyPr>
            <a:lstStyle/>
            <a:p>
              <a:r>
                <a:rPr lang="it-IT" sz="1600" b="1" dirty="0">
                  <a:solidFill>
                    <a:schemeClr val="bg1"/>
                  </a:solidFill>
                  <a:latin typeface="Arial" panose="020B0604020202020204" pitchFamily="34" charset="0"/>
                  <a:cs typeface="Arial" panose="020B0604020202020204" pitchFamily="34" charset="0"/>
                </a:rPr>
                <a:t>INFORMATION</a:t>
              </a:r>
            </a:p>
          </p:txBody>
        </p:sp>
        <p:cxnSp>
          <p:nvCxnSpPr>
            <p:cNvPr id="32" name="Connettore diritto 31"/>
            <p:cNvCxnSpPr/>
            <p:nvPr/>
          </p:nvCxnSpPr>
          <p:spPr>
            <a:xfrm>
              <a:off x="0" y="548680"/>
              <a:ext cx="9144000" cy="0"/>
            </a:xfrm>
            <a:prstGeom prst="line">
              <a:avLst/>
            </a:prstGeom>
            <a:solidFill>
              <a:schemeClr val="tx2"/>
            </a:solidFill>
            <a:ln w="28575">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33" name="Gruppo 32"/>
          <p:cNvGrpSpPr/>
          <p:nvPr/>
        </p:nvGrpSpPr>
        <p:grpSpPr>
          <a:xfrm>
            <a:off x="0" y="4740103"/>
            <a:ext cx="9144000" cy="489097"/>
            <a:chOff x="0" y="59583"/>
            <a:chExt cx="9144000" cy="489097"/>
          </a:xfrm>
        </p:grpSpPr>
        <p:sp>
          <p:nvSpPr>
            <p:cNvPr id="34" name="Rettangolo 33"/>
            <p:cNvSpPr/>
            <p:nvPr/>
          </p:nvSpPr>
          <p:spPr>
            <a:xfrm>
              <a:off x="251520" y="59583"/>
              <a:ext cx="2952328" cy="336443"/>
            </a:xfrm>
            <a:prstGeom prst="rect">
              <a:avLst/>
            </a:prstGeom>
            <a:solidFill>
              <a:schemeClr val="tx2"/>
            </a:solidFill>
          </p:spPr>
          <p:txBody>
            <a:bodyPr wrap="square" anchor="ctr">
              <a:spAutoFit/>
            </a:bodyPr>
            <a:lstStyle/>
            <a:p>
              <a:pPr algn="ctr"/>
              <a:r>
                <a:rPr lang="en-US" sz="1600" b="1" dirty="0">
                  <a:solidFill>
                    <a:schemeClr val="bg1"/>
                  </a:solidFill>
                  <a:latin typeface="Arial" panose="020B0604020202020204" pitchFamily="34" charset="0"/>
                  <a:cs typeface="Arial" panose="020B0604020202020204" pitchFamily="34" charset="0"/>
                </a:rPr>
                <a:t>ACKNOWLEDGEMENTS</a:t>
              </a:r>
              <a:endParaRPr lang="it-IT" sz="1600" b="1" dirty="0">
                <a:solidFill>
                  <a:schemeClr val="bg1"/>
                </a:solidFill>
                <a:latin typeface="Arial" panose="020B0604020202020204" pitchFamily="34" charset="0"/>
                <a:cs typeface="Arial" panose="020B0604020202020204" pitchFamily="34" charset="0"/>
              </a:endParaRPr>
            </a:p>
          </p:txBody>
        </p:sp>
        <p:cxnSp>
          <p:nvCxnSpPr>
            <p:cNvPr id="35" name="Connettore diritto 34"/>
            <p:cNvCxnSpPr/>
            <p:nvPr/>
          </p:nvCxnSpPr>
          <p:spPr>
            <a:xfrm>
              <a:off x="0" y="548680"/>
              <a:ext cx="9144000" cy="0"/>
            </a:xfrm>
            <a:prstGeom prst="line">
              <a:avLst/>
            </a:prstGeom>
            <a:solidFill>
              <a:schemeClr val="tx2"/>
            </a:solidFill>
            <a:ln w="28575">
              <a:solidFill>
                <a:schemeClr val="tx2"/>
              </a:solidFill>
            </a:ln>
          </p:spPr>
          <p:style>
            <a:lnRef idx="1">
              <a:schemeClr val="accent1"/>
            </a:lnRef>
            <a:fillRef idx="0">
              <a:schemeClr val="accent1"/>
            </a:fillRef>
            <a:effectRef idx="0">
              <a:schemeClr val="accent1"/>
            </a:effectRef>
            <a:fontRef idx="minor">
              <a:schemeClr val="tx1"/>
            </a:fontRef>
          </p:style>
        </p:cxnSp>
      </p:grpSp>
      <p:pic>
        <p:nvPicPr>
          <p:cNvPr id="36" name="Immagine 3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32440" y="17530"/>
            <a:ext cx="504056" cy="504056"/>
          </a:xfrm>
          <a:prstGeom prst="rect">
            <a:avLst/>
          </a:prstGeom>
          <a:noFill/>
          <a:ln>
            <a:noFill/>
          </a:ln>
          <a:effectLst/>
        </p:spPr>
      </p:pic>
      <p:sp>
        <p:nvSpPr>
          <p:cNvPr id="21" name="Rettangolo 20"/>
          <p:cNvSpPr/>
          <p:nvPr/>
        </p:nvSpPr>
        <p:spPr>
          <a:xfrm>
            <a:off x="5940152" y="4740103"/>
            <a:ext cx="2952328" cy="336443"/>
          </a:xfrm>
          <a:prstGeom prst="rect">
            <a:avLst/>
          </a:prstGeom>
          <a:solidFill>
            <a:schemeClr val="tx2"/>
          </a:solidFill>
        </p:spPr>
        <p:txBody>
          <a:bodyPr wrap="square" anchor="ctr">
            <a:spAutoFit/>
          </a:bodyPr>
          <a:lstStyle/>
          <a:p>
            <a:pPr algn="ctr"/>
            <a:r>
              <a:rPr lang="en-US" sz="1600" b="1" dirty="0">
                <a:solidFill>
                  <a:schemeClr val="bg1"/>
                </a:solidFill>
                <a:latin typeface="Arial" panose="020B0604020202020204" pitchFamily="34" charset="0"/>
                <a:cs typeface="Arial" panose="020B0604020202020204" pitchFamily="34" charset="0"/>
              </a:rPr>
              <a:t>JOIN THE STUDY</a:t>
            </a:r>
            <a:endParaRPr lang="it-IT" sz="1600" b="1" dirty="0">
              <a:solidFill>
                <a:schemeClr val="bg1"/>
              </a:solidFill>
              <a:latin typeface="Arial" panose="020B0604020202020204" pitchFamily="34" charset="0"/>
              <a:cs typeface="Arial" panose="020B0604020202020204" pitchFamily="34" charset="0"/>
            </a:endParaRPr>
          </a:p>
        </p:txBody>
      </p:sp>
      <p:pic>
        <p:nvPicPr>
          <p:cNvPr id="5" name="Immagin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60232" y="5301208"/>
            <a:ext cx="1474093" cy="1474093"/>
          </a:xfrm>
          <a:prstGeom prst="rect">
            <a:avLst/>
          </a:prstGeom>
        </p:spPr>
      </p:pic>
    </p:spTree>
    <p:extLst>
      <p:ext uri="{BB962C8B-B14F-4D97-AF65-F5344CB8AC3E}">
        <p14:creationId xmlns:p14="http://schemas.microsoft.com/office/powerpoint/2010/main" val="25843785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magin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32440" y="17530"/>
            <a:ext cx="504056" cy="504056"/>
          </a:xfrm>
          <a:prstGeom prst="rect">
            <a:avLst/>
          </a:prstGeom>
          <a:noFill/>
          <a:ln>
            <a:noFill/>
          </a:ln>
          <a:effectLst/>
        </p:spPr>
      </p:pic>
      <p:grpSp>
        <p:nvGrpSpPr>
          <p:cNvPr id="7" name="Gruppo 6"/>
          <p:cNvGrpSpPr/>
          <p:nvPr/>
        </p:nvGrpSpPr>
        <p:grpSpPr>
          <a:xfrm>
            <a:off x="0" y="59583"/>
            <a:ext cx="9144000" cy="489097"/>
            <a:chOff x="0" y="59583"/>
            <a:chExt cx="9144000" cy="489097"/>
          </a:xfrm>
        </p:grpSpPr>
        <p:sp>
          <p:nvSpPr>
            <p:cNvPr id="3" name="Rettangolo 2"/>
            <p:cNvSpPr/>
            <p:nvPr/>
          </p:nvSpPr>
          <p:spPr>
            <a:xfrm>
              <a:off x="251520" y="59583"/>
              <a:ext cx="2952328" cy="336443"/>
            </a:xfrm>
            <a:prstGeom prst="rect">
              <a:avLst/>
            </a:prstGeom>
            <a:solidFill>
              <a:schemeClr val="tx2"/>
            </a:solidFill>
          </p:spPr>
          <p:txBody>
            <a:bodyPr wrap="square" anchor="ctr">
              <a:spAutoFit/>
            </a:bodyPr>
            <a:lstStyle/>
            <a:p>
              <a:r>
                <a:rPr lang="it-IT" sz="1600" b="1" dirty="0">
                  <a:solidFill>
                    <a:schemeClr val="bg1"/>
                  </a:solidFill>
                  <a:latin typeface="Arial" panose="020B0604020202020204" pitchFamily="34" charset="0"/>
                  <a:cs typeface="Arial" panose="020B0604020202020204" pitchFamily="34" charset="0"/>
                </a:rPr>
                <a:t>STUDYN DESIGN</a:t>
              </a:r>
            </a:p>
          </p:txBody>
        </p:sp>
        <p:cxnSp>
          <p:nvCxnSpPr>
            <p:cNvPr id="9" name="Connettore diritto 8"/>
            <p:cNvCxnSpPr/>
            <p:nvPr/>
          </p:nvCxnSpPr>
          <p:spPr>
            <a:xfrm>
              <a:off x="0" y="548680"/>
              <a:ext cx="9144000" cy="0"/>
            </a:xfrm>
            <a:prstGeom prst="line">
              <a:avLst/>
            </a:prstGeom>
            <a:solidFill>
              <a:schemeClr val="tx2"/>
            </a:solidFill>
            <a:ln w="28575">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2" name="Rettangolo 1"/>
          <p:cNvSpPr/>
          <p:nvPr/>
        </p:nvSpPr>
        <p:spPr>
          <a:xfrm>
            <a:off x="3635896" y="868650"/>
            <a:ext cx="1811714" cy="400110"/>
          </a:xfrm>
          <a:prstGeom prst="rect">
            <a:avLst/>
          </a:prstGeom>
        </p:spPr>
        <p:txBody>
          <a:bodyPr wrap="none">
            <a:spAutoFit/>
          </a:bodyPr>
          <a:lstStyle/>
          <a:p>
            <a:r>
              <a:rPr lang="en-US" sz="2000" b="1" dirty="0">
                <a:solidFill>
                  <a:schemeClr val="dk1"/>
                </a:solidFill>
                <a:latin typeface="Arial" panose="020B0604020202020204" pitchFamily="34" charset="0"/>
                <a:cs typeface="Arial" panose="020B0604020202020204" pitchFamily="34" charset="0"/>
              </a:rPr>
              <a:t>OBJECTIVES</a:t>
            </a:r>
            <a:endParaRPr lang="it-IT" sz="2000" dirty="0">
              <a:latin typeface="Arial" panose="020B0604020202020204" pitchFamily="34" charset="0"/>
              <a:cs typeface="Arial" panose="020B0604020202020204" pitchFamily="34" charset="0"/>
            </a:endParaRPr>
          </a:p>
        </p:txBody>
      </p:sp>
      <p:sp>
        <p:nvSpPr>
          <p:cNvPr id="6" name="Rettangolo 5"/>
          <p:cNvSpPr/>
          <p:nvPr/>
        </p:nvSpPr>
        <p:spPr>
          <a:xfrm>
            <a:off x="971600" y="1916832"/>
            <a:ext cx="7200800" cy="2308324"/>
          </a:xfrm>
          <a:prstGeom prst="rect">
            <a:avLst/>
          </a:prstGeom>
        </p:spPr>
        <p:txBody>
          <a:bodyPr wrap="square">
            <a:spAutoFit/>
          </a:bodyPr>
          <a:lstStyle/>
          <a:p>
            <a:pPr marL="285750" indent="-285750" algn="just">
              <a:lnSpc>
                <a:spcPct val="200000"/>
              </a:lnSpc>
              <a:buFont typeface="Wingdings" panose="05000000000000000000" pitchFamily="2" charset="2"/>
              <a:buChar char="q"/>
            </a:pPr>
            <a:r>
              <a:rPr lang="en-US" b="1" dirty="0">
                <a:latin typeface="Arial" panose="020B0604020202020204" pitchFamily="34" charset="0"/>
                <a:cs typeface="Arial" panose="020B0604020202020204" pitchFamily="34" charset="0"/>
              </a:rPr>
              <a:t>Develop</a:t>
            </a:r>
            <a:r>
              <a:rPr lang="en-US" dirty="0">
                <a:latin typeface="Arial" panose="020B0604020202020204" pitchFamily="34" charset="0"/>
                <a:cs typeface="Arial" panose="020B0604020202020204" pitchFamily="34" charset="0"/>
              </a:rPr>
              <a:t> a multi-institutional database on gastric cancer</a:t>
            </a:r>
          </a:p>
          <a:p>
            <a:pPr marL="285750" indent="-285750" algn="just">
              <a:lnSpc>
                <a:spcPct val="200000"/>
              </a:lnSpc>
              <a:buFont typeface="Wingdings" panose="05000000000000000000" pitchFamily="2" charset="2"/>
              <a:buChar char="q"/>
            </a:pPr>
            <a:r>
              <a:rPr lang="en-US" b="1" dirty="0">
                <a:latin typeface="Arial" panose="020B0604020202020204" pitchFamily="34" charset="0"/>
                <a:cs typeface="Arial" panose="020B0604020202020204" pitchFamily="34" charset="0"/>
              </a:rPr>
              <a:t>Analyze</a:t>
            </a:r>
            <a:r>
              <a:rPr lang="en-US" dirty="0">
                <a:latin typeface="Arial" panose="020B0604020202020204" pitchFamily="34" charset="0"/>
                <a:cs typeface="Arial" panose="020B0604020202020204" pitchFamily="34" charset="0"/>
              </a:rPr>
              <a:t> surgical, clinical and oncological outcomes of Minimally Invasive Surgery</a:t>
            </a:r>
          </a:p>
          <a:p>
            <a:pPr marL="285750" indent="-285750" algn="just">
              <a:lnSpc>
                <a:spcPct val="200000"/>
              </a:lnSpc>
              <a:buFont typeface="Wingdings" panose="05000000000000000000" pitchFamily="2" charset="2"/>
              <a:buChar char="q"/>
            </a:pPr>
            <a:r>
              <a:rPr lang="en-US" b="1" dirty="0">
                <a:latin typeface="Arial" panose="020B0604020202020204" pitchFamily="34" charset="0"/>
                <a:cs typeface="Arial" panose="020B0604020202020204" pitchFamily="34" charset="0"/>
              </a:rPr>
              <a:t>Compare</a:t>
            </a:r>
            <a:r>
              <a:rPr lang="en-US" dirty="0">
                <a:latin typeface="Arial" panose="020B0604020202020204" pitchFamily="34" charset="0"/>
                <a:cs typeface="Arial" panose="020B0604020202020204" pitchFamily="34" charset="0"/>
              </a:rPr>
              <a:t> Laparoscopic and Robotic approach with open surgery</a:t>
            </a:r>
          </a:p>
        </p:txBody>
      </p:sp>
      <p:sp>
        <p:nvSpPr>
          <p:cNvPr id="4" name="CasellaDiTesto 3"/>
          <p:cNvSpPr txBox="1"/>
          <p:nvPr/>
        </p:nvSpPr>
        <p:spPr>
          <a:xfrm>
            <a:off x="3851920" y="6597352"/>
            <a:ext cx="1440160" cy="246221"/>
          </a:xfrm>
          <a:prstGeom prst="rect">
            <a:avLst/>
          </a:prstGeom>
          <a:solidFill>
            <a:schemeClr val="bg1">
              <a:lumMod val="75000"/>
            </a:schemeClr>
          </a:solidFill>
        </p:spPr>
        <p:txBody>
          <a:bodyPr wrap="square" rtlCol="0">
            <a:spAutoFit/>
          </a:bodyPr>
          <a:lstStyle/>
          <a:p>
            <a:r>
              <a:rPr lang="it-IT" sz="1000" b="1" dirty="0">
                <a:solidFill>
                  <a:schemeClr val="bg1"/>
                </a:solidFill>
                <a:latin typeface="Arial" panose="020B0604020202020204" pitchFamily="34" charset="0"/>
                <a:cs typeface="Arial" panose="020B0604020202020204" pitchFamily="34" charset="0"/>
              </a:rPr>
              <a:t>www.imigastric.com</a:t>
            </a:r>
          </a:p>
        </p:txBody>
      </p:sp>
    </p:spTree>
    <p:extLst>
      <p:ext uri="{BB962C8B-B14F-4D97-AF65-F5344CB8AC3E}">
        <p14:creationId xmlns:p14="http://schemas.microsoft.com/office/powerpoint/2010/main" val="42568744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1835696" y="1340768"/>
            <a:ext cx="5472608" cy="560410"/>
          </a:xfrm>
          <a:prstGeom prst="rect">
            <a:avLst/>
          </a:prstGeom>
          <a:ln w="12700">
            <a:noFill/>
          </a:ln>
        </p:spPr>
        <p:txBody>
          <a:bodyPr wrap="square">
            <a:spAutoFit/>
          </a:bodyPr>
          <a:lstStyle/>
          <a:p>
            <a:pPr algn="ctr">
              <a:lnSpc>
                <a:spcPct val="200000"/>
              </a:lnSpc>
            </a:pPr>
            <a:r>
              <a:rPr lang="en-US" b="1" dirty="0">
                <a:latin typeface="Arial" panose="020B0604020202020204" pitchFamily="34" charset="0"/>
                <a:cs typeface="Arial" panose="020B0604020202020204" pitchFamily="34" charset="0"/>
              </a:rPr>
              <a:t>Observational Retrospective Cohort Study</a:t>
            </a:r>
          </a:p>
        </p:txBody>
      </p:sp>
      <p:sp>
        <p:nvSpPr>
          <p:cNvPr id="31" name="Rettangolo 30"/>
          <p:cNvSpPr/>
          <p:nvPr/>
        </p:nvSpPr>
        <p:spPr>
          <a:xfrm>
            <a:off x="3426831" y="868650"/>
            <a:ext cx="2225289" cy="400110"/>
          </a:xfrm>
          <a:prstGeom prst="rect">
            <a:avLst/>
          </a:prstGeom>
        </p:spPr>
        <p:txBody>
          <a:bodyPr wrap="none">
            <a:spAutoFit/>
          </a:bodyPr>
          <a:lstStyle/>
          <a:p>
            <a:r>
              <a:rPr lang="en-US" sz="2000" b="1" dirty="0">
                <a:solidFill>
                  <a:schemeClr val="dk1"/>
                </a:solidFill>
                <a:latin typeface="Arial" panose="020B0604020202020204" pitchFamily="34" charset="0"/>
                <a:cs typeface="Arial" panose="020B0604020202020204" pitchFamily="34" charset="0"/>
              </a:rPr>
              <a:t>TYPE OF STUDY</a:t>
            </a:r>
            <a:endParaRPr lang="it-IT" sz="2000" dirty="0">
              <a:latin typeface="Arial" panose="020B0604020202020204" pitchFamily="34" charset="0"/>
              <a:cs typeface="Arial" panose="020B0604020202020204" pitchFamily="34" charset="0"/>
            </a:endParaRPr>
          </a:p>
        </p:txBody>
      </p:sp>
      <p:sp>
        <p:nvSpPr>
          <p:cNvPr id="16" name="Rettangolo 15"/>
          <p:cNvSpPr/>
          <p:nvPr/>
        </p:nvSpPr>
        <p:spPr>
          <a:xfrm>
            <a:off x="2195736" y="2636912"/>
            <a:ext cx="4752528" cy="2222403"/>
          </a:xfrm>
          <a:prstGeom prst="rect">
            <a:avLst/>
          </a:prstGeom>
        </p:spPr>
        <p:txBody>
          <a:bodyPr wrap="square">
            <a:spAutoFit/>
          </a:bodyPr>
          <a:lstStyle/>
          <a:p>
            <a:pPr marL="285750" indent="-285750" algn="just">
              <a:lnSpc>
                <a:spcPct val="200000"/>
              </a:lnSpc>
              <a:buFont typeface="Wingdings" panose="05000000000000000000" pitchFamily="2" charset="2"/>
              <a:buChar char="q"/>
            </a:pPr>
            <a:r>
              <a:rPr lang="en-US" altLang="it-IT" dirty="0">
                <a:latin typeface="Arial" panose="020B0604020202020204" pitchFamily="34" charset="0"/>
                <a:cs typeface="Arial" panose="020B0604020202020204" pitchFamily="34" charset="0"/>
              </a:rPr>
              <a:t>Three treatments arms</a:t>
            </a:r>
          </a:p>
          <a:p>
            <a:pPr marL="285750" indent="-285750" algn="just">
              <a:lnSpc>
                <a:spcPct val="200000"/>
              </a:lnSpc>
              <a:buFont typeface="Wingdings" panose="05000000000000000000" pitchFamily="2" charset="2"/>
              <a:buChar char="q"/>
            </a:pPr>
            <a:r>
              <a:rPr lang="en-US" altLang="it-IT" dirty="0">
                <a:latin typeface="Arial" panose="020B0604020202020204" pitchFamily="34" charset="0"/>
                <a:cs typeface="Arial" panose="020B0604020202020204" pitchFamily="34" charset="0"/>
              </a:rPr>
              <a:t>Patients treated with curative intent</a:t>
            </a:r>
            <a:endParaRPr lang="en-US" dirty="0">
              <a:latin typeface="Arial" panose="020B0604020202020204" pitchFamily="34" charset="0"/>
              <a:cs typeface="Arial" panose="020B0604020202020204" pitchFamily="34" charset="0"/>
            </a:endParaRPr>
          </a:p>
          <a:p>
            <a:pPr marL="285750" indent="-285750" algn="just">
              <a:lnSpc>
                <a:spcPct val="200000"/>
              </a:lnSpc>
              <a:buFont typeface="Wingdings" panose="05000000000000000000" pitchFamily="2" charset="2"/>
              <a:buChar char="q"/>
            </a:pPr>
            <a:r>
              <a:rPr lang="en-US" dirty="0">
                <a:latin typeface="Arial" panose="020B0604020202020204" pitchFamily="34" charset="0"/>
                <a:cs typeface="Arial" panose="020B0604020202020204" pitchFamily="34" charset="0"/>
              </a:rPr>
              <a:t>Data from medical records and existing institutional databases</a:t>
            </a:r>
          </a:p>
        </p:txBody>
      </p:sp>
      <p:pic>
        <p:nvPicPr>
          <p:cNvPr id="13" name="Picture 3" descr="C:\Users\Jacopo\Desktop\fda-left.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784" y="2099668"/>
            <a:ext cx="1944216" cy="377970"/>
          </a:xfrm>
          <a:prstGeom prst="rect">
            <a:avLst/>
          </a:prstGeom>
          <a:noFill/>
          <a:extLst>
            <a:ext uri="{909E8E84-426E-40DD-AFC4-6F175D3DCCD1}">
              <a14:hiddenFill xmlns:a14="http://schemas.microsoft.com/office/drawing/2010/main">
                <a:solidFill>
                  <a:srgbClr val="FFFFFF"/>
                </a:solidFill>
              </a14:hiddenFill>
            </a:ext>
          </a:extLst>
        </p:spPr>
      </p:pic>
      <p:sp>
        <p:nvSpPr>
          <p:cNvPr id="14" name="Rettangolo 13"/>
          <p:cNvSpPr/>
          <p:nvPr/>
        </p:nvSpPr>
        <p:spPr>
          <a:xfrm>
            <a:off x="4572000" y="2098434"/>
            <a:ext cx="1368152" cy="379204"/>
          </a:xfrm>
          <a:prstGeom prst="rect">
            <a:avLst/>
          </a:prstGeom>
          <a:noFill/>
          <a:ln>
            <a:noFill/>
          </a:ln>
          <a:effectLst>
            <a:innerShdw blurRad="63500" dist="50800" dir="13500000">
              <a:prstClr val="black">
                <a:alpha val="50000"/>
              </a:prstClr>
            </a:innerShdw>
          </a:effectLst>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Autofit/>
            <a:scene3d>
              <a:camera prst="orthographicFront"/>
              <a:lightRig rig="threePt" dir="t"/>
            </a:scene3d>
            <a:sp3d extrusionH="57150">
              <a:bevelT w="38100" h="38100"/>
            </a:sp3d>
          </a:bodyPr>
          <a:lstStyle/>
          <a:p>
            <a:pPr>
              <a:spcBef>
                <a:spcPct val="0"/>
              </a:spcBef>
            </a:pPr>
            <a:r>
              <a:rPr lang="it-IT" sz="1400" b="1" dirty="0">
                <a:solidFill>
                  <a:schemeClr val="tx1"/>
                </a:solidFill>
                <a:effectLst>
                  <a:outerShdw blurRad="127000" dist="38100" algn="l" rotWithShape="0">
                    <a:schemeClr val="bg1"/>
                  </a:outerShdw>
                </a:effectLst>
                <a:latin typeface="Arial" panose="020B0604020202020204" pitchFamily="34" charset="0"/>
                <a:cs typeface="Arial" panose="020B0604020202020204" pitchFamily="34" charset="0"/>
              </a:rPr>
              <a:t>NCT02325453</a:t>
            </a:r>
            <a:endParaRPr lang="it-IT" sz="3200" b="1" dirty="0">
              <a:solidFill>
                <a:schemeClr val="tx1"/>
              </a:solidFill>
              <a:effectLst>
                <a:outerShdw blurRad="127000" dist="38100" algn="l" rotWithShape="0">
                  <a:schemeClr val="bg1"/>
                </a:outerShdw>
              </a:effectLst>
              <a:latin typeface="Arial" panose="020B0604020202020204" pitchFamily="34" charset="0"/>
              <a:cs typeface="Arial" panose="020B0604020202020204" pitchFamily="34" charset="0"/>
            </a:endParaRPr>
          </a:p>
        </p:txBody>
      </p:sp>
      <p:grpSp>
        <p:nvGrpSpPr>
          <p:cNvPr id="15" name="Gruppo 14"/>
          <p:cNvGrpSpPr/>
          <p:nvPr/>
        </p:nvGrpSpPr>
        <p:grpSpPr>
          <a:xfrm>
            <a:off x="0" y="59583"/>
            <a:ext cx="9144000" cy="489097"/>
            <a:chOff x="0" y="59583"/>
            <a:chExt cx="9144000" cy="489097"/>
          </a:xfrm>
        </p:grpSpPr>
        <p:sp>
          <p:nvSpPr>
            <p:cNvPr id="17" name="Rettangolo 16"/>
            <p:cNvSpPr/>
            <p:nvPr/>
          </p:nvSpPr>
          <p:spPr>
            <a:xfrm>
              <a:off x="251520" y="59583"/>
              <a:ext cx="2952328" cy="336443"/>
            </a:xfrm>
            <a:prstGeom prst="rect">
              <a:avLst/>
            </a:prstGeom>
            <a:solidFill>
              <a:schemeClr val="tx2"/>
            </a:solidFill>
          </p:spPr>
          <p:txBody>
            <a:bodyPr wrap="square" anchor="ctr">
              <a:spAutoFit/>
            </a:bodyPr>
            <a:lstStyle/>
            <a:p>
              <a:r>
                <a:rPr lang="it-IT" sz="1600" b="1" dirty="0">
                  <a:solidFill>
                    <a:schemeClr val="bg1"/>
                  </a:solidFill>
                  <a:latin typeface="Arial" panose="020B0604020202020204" pitchFamily="34" charset="0"/>
                  <a:cs typeface="Arial" panose="020B0604020202020204" pitchFamily="34" charset="0"/>
                </a:rPr>
                <a:t>STUDYN DESIGN</a:t>
              </a:r>
            </a:p>
          </p:txBody>
        </p:sp>
        <p:cxnSp>
          <p:nvCxnSpPr>
            <p:cNvPr id="18" name="Connettore diritto 17"/>
            <p:cNvCxnSpPr/>
            <p:nvPr/>
          </p:nvCxnSpPr>
          <p:spPr>
            <a:xfrm>
              <a:off x="0" y="548680"/>
              <a:ext cx="9144000" cy="0"/>
            </a:xfrm>
            <a:prstGeom prst="line">
              <a:avLst/>
            </a:prstGeom>
            <a:solidFill>
              <a:schemeClr val="tx2"/>
            </a:solidFill>
            <a:ln w="28575">
              <a:solidFill>
                <a:schemeClr val="tx2"/>
              </a:solidFill>
            </a:ln>
          </p:spPr>
          <p:style>
            <a:lnRef idx="1">
              <a:schemeClr val="accent1"/>
            </a:lnRef>
            <a:fillRef idx="0">
              <a:schemeClr val="accent1"/>
            </a:fillRef>
            <a:effectRef idx="0">
              <a:schemeClr val="accent1"/>
            </a:effectRef>
            <a:fontRef idx="minor">
              <a:schemeClr val="tx1"/>
            </a:fontRef>
          </p:style>
        </p:cxnSp>
      </p:grpSp>
      <p:pic>
        <p:nvPicPr>
          <p:cNvPr id="19" name="Immagin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32440" y="17530"/>
            <a:ext cx="504056" cy="504056"/>
          </a:xfrm>
          <a:prstGeom prst="rect">
            <a:avLst/>
          </a:prstGeom>
          <a:noFill/>
          <a:ln>
            <a:noFill/>
          </a:ln>
          <a:effectLst/>
        </p:spPr>
      </p:pic>
      <p:sp>
        <p:nvSpPr>
          <p:cNvPr id="20" name="CasellaDiTesto 19"/>
          <p:cNvSpPr txBox="1"/>
          <p:nvPr/>
        </p:nvSpPr>
        <p:spPr>
          <a:xfrm>
            <a:off x="3851920" y="6597352"/>
            <a:ext cx="1440160" cy="246221"/>
          </a:xfrm>
          <a:prstGeom prst="rect">
            <a:avLst/>
          </a:prstGeom>
          <a:solidFill>
            <a:schemeClr val="bg1">
              <a:lumMod val="75000"/>
            </a:schemeClr>
          </a:solidFill>
        </p:spPr>
        <p:txBody>
          <a:bodyPr wrap="square" rtlCol="0">
            <a:spAutoFit/>
          </a:bodyPr>
          <a:lstStyle/>
          <a:p>
            <a:r>
              <a:rPr lang="it-IT" sz="1000" b="1" dirty="0">
                <a:solidFill>
                  <a:schemeClr val="bg1"/>
                </a:solidFill>
                <a:latin typeface="Arial" panose="020B0604020202020204" pitchFamily="34" charset="0"/>
                <a:cs typeface="Arial" panose="020B0604020202020204" pitchFamily="34" charset="0"/>
              </a:rPr>
              <a:t>www.imigastric.com</a:t>
            </a:r>
          </a:p>
        </p:txBody>
      </p:sp>
      <p:pic>
        <p:nvPicPr>
          <p:cNvPr id="21" name="Immagine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60232" y="5168255"/>
            <a:ext cx="2411760" cy="1645121"/>
          </a:xfrm>
          <a:prstGeom prst="rect">
            <a:avLst/>
          </a:prstGeom>
          <a:noFill/>
          <a:ln>
            <a:noFill/>
          </a:ln>
          <a:effectLst/>
        </p:spPr>
      </p:pic>
      <p:pic>
        <p:nvPicPr>
          <p:cNvPr id="22"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008" y="5168255"/>
            <a:ext cx="2411760" cy="1141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106527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ttangolo 34"/>
          <p:cNvSpPr/>
          <p:nvPr/>
        </p:nvSpPr>
        <p:spPr>
          <a:xfrm>
            <a:off x="467544" y="2433082"/>
            <a:ext cx="2232248" cy="707886"/>
          </a:xfrm>
          <a:prstGeom prst="rect">
            <a:avLst/>
          </a:prstGeom>
        </p:spPr>
        <p:txBody>
          <a:bodyPr wrap="square" anchor="ctr">
            <a:spAutoFit/>
          </a:bodyPr>
          <a:lstStyle/>
          <a:p>
            <a:pPr algn="ctr"/>
            <a:r>
              <a:rPr lang="en-US" sz="2000" b="1" dirty="0">
                <a:latin typeface="Arial" panose="020B0604020202020204" pitchFamily="34" charset="0"/>
                <a:cs typeface="Arial" panose="020B0604020202020204" pitchFamily="34" charset="0"/>
              </a:rPr>
              <a:t>ROBOTIC SURGERY</a:t>
            </a:r>
            <a:endParaRPr lang="en-US" sz="2000" b="1" dirty="0">
              <a:solidFill>
                <a:schemeClr val="tx1"/>
              </a:solidFill>
              <a:latin typeface="Arial" panose="020B0604020202020204" pitchFamily="34" charset="0"/>
              <a:cs typeface="Arial" panose="020B0604020202020204" pitchFamily="34" charset="0"/>
            </a:endParaRPr>
          </a:p>
        </p:txBody>
      </p:sp>
      <p:sp>
        <p:nvSpPr>
          <p:cNvPr id="36" name="Rettangolo 35"/>
          <p:cNvSpPr/>
          <p:nvPr/>
        </p:nvSpPr>
        <p:spPr>
          <a:xfrm>
            <a:off x="6595660" y="2338233"/>
            <a:ext cx="2296820" cy="612412"/>
          </a:xfrm>
          <a:prstGeom prst="rect">
            <a:avLst/>
          </a:prstGeom>
        </p:spPr>
        <p:txBody>
          <a:bodyPr wrap="square" anchor="ctr">
            <a:spAutoFit/>
          </a:bodyPr>
          <a:lstStyle/>
          <a:p>
            <a:pPr algn="ctr">
              <a:lnSpc>
                <a:spcPct val="200000"/>
              </a:lnSpc>
            </a:pPr>
            <a:r>
              <a:rPr lang="en-US" sz="2000" b="1" dirty="0">
                <a:solidFill>
                  <a:schemeClr val="tx1"/>
                </a:solidFill>
                <a:latin typeface="Arial" panose="020B0604020202020204" pitchFamily="34" charset="0"/>
                <a:cs typeface="Arial" panose="020B0604020202020204" pitchFamily="34" charset="0"/>
              </a:rPr>
              <a:t>OPEN SURGERY</a:t>
            </a:r>
          </a:p>
        </p:txBody>
      </p:sp>
      <p:sp>
        <p:nvSpPr>
          <p:cNvPr id="9" name="Freccia in giù 8"/>
          <p:cNvSpPr/>
          <p:nvPr/>
        </p:nvSpPr>
        <p:spPr>
          <a:xfrm rot="3010927">
            <a:off x="3214326" y="1318710"/>
            <a:ext cx="432048" cy="792088"/>
          </a:xfrm>
          <a:prstGeom prst="down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38" name="Freccia in giù 37"/>
          <p:cNvSpPr/>
          <p:nvPr/>
        </p:nvSpPr>
        <p:spPr>
          <a:xfrm rot="19014212">
            <a:off x="5511821" y="1351588"/>
            <a:ext cx="432048" cy="792088"/>
          </a:xfrm>
          <a:prstGeom prst="down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0" name="Rettangolo 9"/>
          <p:cNvSpPr/>
          <p:nvPr/>
        </p:nvSpPr>
        <p:spPr>
          <a:xfrm>
            <a:off x="3419872" y="3286725"/>
            <a:ext cx="2304256" cy="646331"/>
          </a:xfrm>
          <a:prstGeom prst="rect">
            <a:avLst/>
          </a:prstGeom>
        </p:spPr>
        <p:txBody>
          <a:bodyPr wrap="square">
            <a:spAutoFit/>
          </a:bodyPr>
          <a:lstStyle/>
          <a:p>
            <a:pPr algn="ctr"/>
            <a:r>
              <a:rPr lang="en-US" dirty="0">
                <a:solidFill>
                  <a:schemeClr val="dk1"/>
                </a:solidFill>
                <a:latin typeface="Arial" panose="020B0604020202020204" pitchFamily="34" charset="0"/>
                <a:cs typeface="Arial" panose="020B0604020202020204" pitchFamily="34" charset="0"/>
              </a:rPr>
              <a:t>Traditional laparoscopic devices </a:t>
            </a:r>
            <a:endParaRPr lang="it-IT" dirty="0">
              <a:solidFill>
                <a:schemeClr val="dk1"/>
              </a:solidFill>
              <a:latin typeface="Arial" panose="020B0604020202020204" pitchFamily="34" charset="0"/>
              <a:cs typeface="Arial" panose="020B0604020202020204" pitchFamily="34" charset="0"/>
            </a:endParaRPr>
          </a:p>
        </p:txBody>
      </p:sp>
      <p:sp>
        <p:nvSpPr>
          <p:cNvPr id="39" name="Rettangolo 38"/>
          <p:cNvSpPr/>
          <p:nvPr/>
        </p:nvSpPr>
        <p:spPr>
          <a:xfrm>
            <a:off x="6516216" y="3212976"/>
            <a:ext cx="2419194" cy="646331"/>
          </a:xfrm>
          <a:prstGeom prst="rect">
            <a:avLst/>
          </a:prstGeom>
        </p:spPr>
        <p:txBody>
          <a:bodyPr wrap="square">
            <a:spAutoFit/>
          </a:bodyPr>
          <a:lstStyle/>
          <a:p>
            <a:pPr algn="ctr"/>
            <a:r>
              <a:rPr lang="en-US" dirty="0">
                <a:solidFill>
                  <a:schemeClr val="dk1"/>
                </a:solidFill>
                <a:latin typeface="Arial" panose="020B0604020202020204" pitchFamily="34" charset="0"/>
                <a:cs typeface="Arial" panose="020B0604020202020204" pitchFamily="34" charset="0"/>
              </a:rPr>
              <a:t>Conventional surgical approach</a:t>
            </a:r>
            <a:endParaRPr lang="it-IT" dirty="0">
              <a:latin typeface="Arial" panose="020B0604020202020204" pitchFamily="34" charset="0"/>
              <a:cs typeface="Arial" panose="020B0604020202020204" pitchFamily="34" charset="0"/>
            </a:endParaRPr>
          </a:p>
        </p:txBody>
      </p:sp>
      <p:sp>
        <p:nvSpPr>
          <p:cNvPr id="14" name="Freccia in giù 13"/>
          <p:cNvSpPr/>
          <p:nvPr/>
        </p:nvSpPr>
        <p:spPr>
          <a:xfrm>
            <a:off x="4355976" y="1558222"/>
            <a:ext cx="432048" cy="792088"/>
          </a:xfrm>
          <a:prstGeom prst="down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6" name="Rettangolo 15"/>
          <p:cNvSpPr/>
          <p:nvPr/>
        </p:nvSpPr>
        <p:spPr>
          <a:xfrm>
            <a:off x="3427308" y="2290496"/>
            <a:ext cx="2296820" cy="707886"/>
          </a:xfrm>
          <a:prstGeom prst="rect">
            <a:avLst/>
          </a:prstGeom>
        </p:spPr>
        <p:txBody>
          <a:bodyPr wrap="square" anchor="ctr">
            <a:spAutoFit/>
          </a:bodyPr>
          <a:lstStyle/>
          <a:p>
            <a:pPr algn="ctr">
              <a:lnSpc>
                <a:spcPct val="200000"/>
              </a:lnSpc>
            </a:pPr>
            <a:r>
              <a:rPr lang="en-US" sz="2000" b="1" dirty="0">
                <a:latin typeface="Arial" panose="020B0604020202020204" pitchFamily="34" charset="0"/>
                <a:cs typeface="Arial" panose="020B0604020202020204" pitchFamily="34" charset="0"/>
              </a:rPr>
              <a:t>LAPAROSCOPY</a:t>
            </a:r>
            <a:endParaRPr lang="en-US" sz="2000" b="1" dirty="0">
              <a:solidFill>
                <a:schemeClr val="tx1"/>
              </a:solidFill>
              <a:latin typeface="Arial" panose="020B0604020202020204" pitchFamily="34" charset="0"/>
              <a:cs typeface="Arial" panose="020B0604020202020204" pitchFamily="34" charset="0"/>
            </a:endParaRPr>
          </a:p>
        </p:txBody>
      </p:sp>
      <p:sp>
        <p:nvSpPr>
          <p:cNvPr id="2" name="Rettangolo 1"/>
          <p:cNvSpPr/>
          <p:nvPr/>
        </p:nvSpPr>
        <p:spPr>
          <a:xfrm>
            <a:off x="107504" y="3286725"/>
            <a:ext cx="2872884" cy="646331"/>
          </a:xfrm>
          <a:prstGeom prst="rect">
            <a:avLst/>
          </a:prstGeom>
        </p:spPr>
        <p:txBody>
          <a:bodyPr wrap="square">
            <a:spAutoFit/>
          </a:bodyPr>
          <a:lstStyle/>
          <a:p>
            <a:pPr algn="ctr"/>
            <a:r>
              <a:rPr lang="en-US" dirty="0">
                <a:solidFill>
                  <a:schemeClr val="dk1"/>
                </a:solidFill>
                <a:latin typeface="Arial" panose="020B0604020202020204" pitchFamily="34" charset="0"/>
                <a:cs typeface="Arial" panose="020B0604020202020204" pitchFamily="34" charset="0"/>
              </a:rPr>
              <a:t>Da Vinci robotic </a:t>
            </a:r>
          </a:p>
          <a:p>
            <a:pPr algn="ctr"/>
            <a:r>
              <a:rPr lang="en-US" dirty="0">
                <a:solidFill>
                  <a:schemeClr val="dk1"/>
                </a:solidFill>
                <a:latin typeface="Arial" panose="020B0604020202020204" pitchFamily="34" charset="0"/>
                <a:cs typeface="Arial" panose="020B0604020202020204" pitchFamily="34" charset="0"/>
              </a:rPr>
              <a:t>surgical system</a:t>
            </a:r>
            <a:endParaRPr lang="it-IT" dirty="0">
              <a:solidFill>
                <a:schemeClr val="dk1"/>
              </a:solidFill>
              <a:latin typeface="Arial" panose="020B0604020202020204" pitchFamily="34" charset="0"/>
              <a:cs typeface="Arial" panose="020B0604020202020204" pitchFamily="34" charset="0"/>
            </a:endParaRPr>
          </a:p>
        </p:txBody>
      </p:sp>
      <p:grpSp>
        <p:nvGrpSpPr>
          <p:cNvPr id="15" name="Gruppo 14"/>
          <p:cNvGrpSpPr/>
          <p:nvPr/>
        </p:nvGrpSpPr>
        <p:grpSpPr>
          <a:xfrm>
            <a:off x="0" y="59583"/>
            <a:ext cx="9144000" cy="489097"/>
            <a:chOff x="0" y="59583"/>
            <a:chExt cx="9144000" cy="489097"/>
          </a:xfrm>
        </p:grpSpPr>
        <p:sp>
          <p:nvSpPr>
            <p:cNvPr id="17" name="Rettangolo 16"/>
            <p:cNvSpPr/>
            <p:nvPr/>
          </p:nvSpPr>
          <p:spPr>
            <a:xfrm>
              <a:off x="251520" y="59583"/>
              <a:ext cx="2952328" cy="336443"/>
            </a:xfrm>
            <a:prstGeom prst="rect">
              <a:avLst/>
            </a:prstGeom>
            <a:solidFill>
              <a:schemeClr val="tx2"/>
            </a:solidFill>
          </p:spPr>
          <p:txBody>
            <a:bodyPr wrap="square" anchor="ctr">
              <a:spAutoFit/>
            </a:bodyPr>
            <a:lstStyle/>
            <a:p>
              <a:r>
                <a:rPr lang="it-IT" sz="1600" b="1" dirty="0">
                  <a:solidFill>
                    <a:schemeClr val="bg1"/>
                  </a:solidFill>
                  <a:latin typeface="Arial" panose="020B0604020202020204" pitchFamily="34" charset="0"/>
                  <a:cs typeface="Arial" panose="020B0604020202020204" pitchFamily="34" charset="0"/>
                </a:rPr>
                <a:t>STUDYN DESIGN</a:t>
              </a:r>
            </a:p>
          </p:txBody>
        </p:sp>
        <p:cxnSp>
          <p:nvCxnSpPr>
            <p:cNvPr id="21" name="Connettore diritto 20"/>
            <p:cNvCxnSpPr/>
            <p:nvPr/>
          </p:nvCxnSpPr>
          <p:spPr>
            <a:xfrm>
              <a:off x="0" y="548680"/>
              <a:ext cx="9144000" cy="0"/>
            </a:xfrm>
            <a:prstGeom prst="line">
              <a:avLst/>
            </a:prstGeom>
            <a:solidFill>
              <a:schemeClr val="tx2"/>
            </a:solidFill>
            <a:ln w="28575">
              <a:solidFill>
                <a:schemeClr val="tx2"/>
              </a:solidFill>
            </a:ln>
          </p:spPr>
          <p:style>
            <a:lnRef idx="1">
              <a:schemeClr val="accent1"/>
            </a:lnRef>
            <a:fillRef idx="0">
              <a:schemeClr val="accent1"/>
            </a:fillRef>
            <a:effectRef idx="0">
              <a:schemeClr val="accent1"/>
            </a:effectRef>
            <a:fontRef idx="minor">
              <a:schemeClr val="tx1"/>
            </a:fontRef>
          </p:style>
        </p:cxnSp>
      </p:grpSp>
      <p:pic>
        <p:nvPicPr>
          <p:cNvPr id="22" name="Immagin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32440" y="17530"/>
            <a:ext cx="504056" cy="504056"/>
          </a:xfrm>
          <a:prstGeom prst="rect">
            <a:avLst/>
          </a:prstGeom>
          <a:noFill/>
          <a:ln>
            <a:noFill/>
          </a:ln>
          <a:effectLst/>
        </p:spPr>
      </p:pic>
      <p:sp>
        <p:nvSpPr>
          <p:cNvPr id="23" name="CasellaDiTesto 22"/>
          <p:cNvSpPr txBox="1"/>
          <p:nvPr/>
        </p:nvSpPr>
        <p:spPr>
          <a:xfrm>
            <a:off x="3851920" y="6597352"/>
            <a:ext cx="1440160" cy="246221"/>
          </a:xfrm>
          <a:prstGeom prst="rect">
            <a:avLst/>
          </a:prstGeom>
          <a:solidFill>
            <a:schemeClr val="bg1">
              <a:lumMod val="75000"/>
            </a:schemeClr>
          </a:solidFill>
        </p:spPr>
        <p:txBody>
          <a:bodyPr wrap="square" rtlCol="0">
            <a:spAutoFit/>
          </a:bodyPr>
          <a:lstStyle/>
          <a:p>
            <a:r>
              <a:rPr lang="it-IT" sz="1000" b="1" dirty="0">
                <a:solidFill>
                  <a:schemeClr val="bg1"/>
                </a:solidFill>
                <a:latin typeface="Arial" panose="020B0604020202020204" pitchFamily="34" charset="0"/>
                <a:cs typeface="Arial" panose="020B0604020202020204" pitchFamily="34" charset="0"/>
              </a:rPr>
              <a:t>www.imigastric.com</a:t>
            </a:r>
          </a:p>
        </p:txBody>
      </p:sp>
      <p:sp>
        <p:nvSpPr>
          <p:cNvPr id="24" name="Rettangolo 23"/>
          <p:cNvSpPr/>
          <p:nvPr/>
        </p:nvSpPr>
        <p:spPr>
          <a:xfrm>
            <a:off x="3922922" y="868650"/>
            <a:ext cx="1297150" cy="400110"/>
          </a:xfrm>
          <a:prstGeom prst="rect">
            <a:avLst/>
          </a:prstGeom>
        </p:spPr>
        <p:txBody>
          <a:bodyPr wrap="none">
            <a:spAutoFit/>
          </a:bodyPr>
          <a:lstStyle/>
          <a:p>
            <a:r>
              <a:rPr lang="en-US" sz="2000" b="1" dirty="0">
                <a:solidFill>
                  <a:schemeClr val="dk1"/>
                </a:solidFill>
                <a:latin typeface="Arial" panose="020B0604020202020204" pitchFamily="34" charset="0"/>
                <a:cs typeface="Arial" panose="020B0604020202020204" pitchFamily="34" charset="0"/>
              </a:rPr>
              <a:t>GROUPS</a:t>
            </a:r>
            <a:endParaRPr lang="it-IT"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303294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ttangolo 24"/>
          <p:cNvSpPr/>
          <p:nvPr/>
        </p:nvSpPr>
        <p:spPr>
          <a:xfrm>
            <a:off x="2627784" y="1659572"/>
            <a:ext cx="3960440" cy="3785652"/>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a:spAutoFit/>
          </a:bodyPr>
          <a:lstStyle/>
          <a:p>
            <a:pPr marL="342900" indent="-342900" algn="just">
              <a:lnSpc>
                <a:spcPct val="200000"/>
              </a:lnSpc>
              <a:buFont typeface="Wingdings" panose="05000000000000000000" pitchFamily="2" charset="2"/>
              <a:buChar char="q"/>
            </a:pPr>
            <a:r>
              <a:rPr lang="en-US" sz="2000" dirty="0">
                <a:latin typeface="Arial" panose="020B0604020202020204" pitchFamily="34" charset="0"/>
                <a:cs typeface="Arial" panose="020B0604020202020204" pitchFamily="34" charset="0"/>
              </a:rPr>
              <a:t>Patient demographics</a:t>
            </a:r>
            <a:endParaRPr lang="it-IT" sz="2000" dirty="0">
              <a:latin typeface="Arial" panose="020B0604020202020204" pitchFamily="34" charset="0"/>
              <a:cs typeface="Arial" panose="020B0604020202020204" pitchFamily="34" charset="0"/>
            </a:endParaRPr>
          </a:p>
          <a:p>
            <a:pPr marL="342900" indent="-342900" algn="just">
              <a:lnSpc>
                <a:spcPct val="200000"/>
              </a:lnSpc>
              <a:buFont typeface="Wingdings" panose="05000000000000000000" pitchFamily="2" charset="2"/>
              <a:buChar char="q"/>
            </a:pPr>
            <a:r>
              <a:rPr lang="en-US" sz="2000" dirty="0">
                <a:latin typeface="Arial" panose="020B0604020202020204" pitchFamily="34" charset="0"/>
                <a:cs typeface="Arial" panose="020B0604020202020204" pitchFamily="34" charset="0"/>
              </a:rPr>
              <a:t>Surgical procedure details</a:t>
            </a:r>
            <a:endParaRPr lang="it-IT" sz="2000" dirty="0">
              <a:latin typeface="Arial" panose="020B0604020202020204" pitchFamily="34" charset="0"/>
              <a:cs typeface="Arial" panose="020B0604020202020204" pitchFamily="34" charset="0"/>
            </a:endParaRPr>
          </a:p>
          <a:p>
            <a:pPr marL="342900" indent="-342900" algn="just">
              <a:lnSpc>
                <a:spcPct val="200000"/>
              </a:lnSpc>
              <a:buFont typeface="Wingdings" panose="05000000000000000000" pitchFamily="2" charset="2"/>
              <a:buChar char="q"/>
            </a:pPr>
            <a:r>
              <a:rPr lang="en-US" sz="2000" dirty="0">
                <a:latin typeface="Arial" panose="020B0604020202020204" pitchFamily="34" charset="0"/>
                <a:cs typeface="Arial" panose="020B0604020202020204" pitchFamily="34" charset="0"/>
              </a:rPr>
              <a:t>Tumor characteristics</a:t>
            </a:r>
            <a:endParaRPr lang="it-IT" sz="2000" dirty="0">
              <a:latin typeface="Arial" panose="020B0604020202020204" pitchFamily="34" charset="0"/>
              <a:cs typeface="Arial" panose="020B0604020202020204" pitchFamily="34" charset="0"/>
            </a:endParaRPr>
          </a:p>
          <a:p>
            <a:pPr marL="342900" indent="-342900" algn="just">
              <a:lnSpc>
                <a:spcPct val="200000"/>
              </a:lnSpc>
              <a:buFont typeface="Wingdings" panose="05000000000000000000" pitchFamily="2" charset="2"/>
              <a:buChar char="q"/>
            </a:pPr>
            <a:r>
              <a:rPr lang="en-US" sz="2000" dirty="0">
                <a:latin typeface="Arial" panose="020B0604020202020204" pitchFamily="34" charset="0"/>
                <a:cs typeface="Arial" panose="020B0604020202020204" pitchFamily="34" charset="0"/>
              </a:rPr>
              <a:t>Post-operative clinical findings</a:t>
            </a:r>
            <a:endParaRPr lang="it-IT" sz="2000" dirty="0">
              <a:latin typeface="Arial" panose="020B0604020202020204" pitchFamily="34" charset="0"/>
              <a:cs typeface="Arial" panose="020B0604020202020204" pitchFamily="34" charset="0"/>
            </a:endParaRPr>
          </a:p>
          <a:p>
            <a:pPr marL="342900" indent="-342900" algn="just">
              <a:lnSpc>
                <a:spcPct val="200000"/>
              </a:lnSpc>
              <a:buFont typeface="Wingdings" panose="05000000000000000000" pitchFamily="2" charset="2"/>
              <a:buChar char="q"/>
            </a:pPr>
            <a:r>
              <a:rPr lang="en-US" sz="2000" dirty="0">
                <a:latin typeface="Arial" panose="020B0604020202020204" pitchFamily="34" charset="0"/>
                <a:cs typeface="Arial" panose="020B0604020202020204" pitchFamily="34" charset="0"/>
              </a:rPr>
              <a:t>Post-operative complications</a:t>
            </a:r>
            <a:endParaRPr lang="it-IT" sz="2000" dirty="0">
              <a:latin typeface="Arial" panose="020B0604020202020204" pitchFamily="34" charset="0"/>
              <a:cs typeface="Arial" panose="020B0604020202020204" pitchFamily="34" charset="0"/>
            </a:endParaRPr>
          </a:p>
          <a:p>
            <a:pPr marL="342900" indent="-342900" algn="just">
              <a:lnSpc>
                <a:spcPct val="200000"/>
              </a:lnSpc>
              <a:buFont typeface="Wingdings" panose="05000000000000000000" pitchFamily="2" charset="2"/>
              <a:buChar char="q"/>
            </a:pPr>
            <a:r>
              <a:rPr lang="en-US" sz="2000" dirty="0">
                <a:latin typeface="Arial" panose="020B0604020202020204" pitchFamily="34" charset="0"/>
                <a:cs typeface="Arial" panose="020B0604020202020204" pitchFamily="34" charset="0"/>
              </a:rPr>
              <a:t>Follow-up details</a:t>
            </a:r>
            <a:endParaRPr lang="it-IT" sz="2000" dirty="0">
              <a:solidFill>
                <a:schemeClr val="dk1"/>
              </a:solidFill>
              <a:latin typeface="Arial" panose="020B0604020202020204" pitchFamily="34" charset="0"/>
              <a:cs typeface="Arial" panose="020B0604020202020204" pitchFamily="34" charset="0"/>
            </a:endParaRPr>
          </a:p>
        </p:txBody>
      </p:sp>
      <p:sp>
        <p:nvSpPr>
          <p:cNvPr id="19" name="Rettangolo 18"/>
          <p:cNvSpPr/>
          <p:nvPr/>
        </p:nvSpPr>
        <p:spPr>
          <a:xfrm>
            <a:off x="3131840" y="790553"/>
            <a:ext cx="2952328" cy="496996"/>
          </a:xfrm>
          <a:prstGeom prst="rect">
            <a:avLst/>
          </a:prstGeom>
        </p:spPr>
        <p:txBody>
          <a:bodyPr wrap="square">
            <a:spAutoFit/>
          </a:bodyPr>
          <a:lstStyle/>
          <a:p>
            <a:pPr algn="ctr">
              <a:lnSpc>
                <a:spcPct val="150000"/>
              </a:lnSpc>
            </a:pPr>
            <a:r>
              <a:rPr lang="en-US" sz="2000" b="1" dirty="0">
                <a:solidFill>
                  <a:schemeClr val="tx1"/>
                </a:solidFill>
                <a:latin typeface="Arial" panose="020B0604020202020204" pitchFamily="34" charset="0"/>
                <a:cs typeface="Arial" panose="020B0604020202020204" pitchFamily="34" charset="0"/>
              </a:rPr>
              <a:t>DATA COLLECTION</a:t>
            </a:r>
          </a:p>
        </p:txBody>
      </p:sp>
      <p:grpSp>
        <p:nvGrpSpPr>
          <p:cNvPr id="7" name="Gruppo 6"/>
          <p:cNvGrpSpPr/>
          <p:nvPr/>
        </p:nvGrpSpPr>
        <p:grpSpPr>
          <a:xfrm>
            <a:off x="0" y="59583"/>
            <a:ext cx="9144000" cy="489097"/>
            <a:chOff x="0" y="59583"/>
            <a:chExt cx="9144000" cy="489097"/>
          </a:xfrm>
        </p:grpSpPr>
        <p:sp>
          <p:nvSpPr>
            <p:cNvPr id="8" name="Rettangolo 7"/>
            <p:cNvSpPr/>
            <p:nvPr/>
          </p:nvSpPr>
          <p:spPr>
            <a:xfrm>
              <a:off x="251520" y="59583"/>
              <a:ext cx="2952328" cy="336443"/>
            </a:xfrm>
            <a:prstGeom prst="rect">
              <a:avLst/>
            </a:prstGeom>
            <a:solidFill>
              <a:schemeClr val="tx2"/>
            </a:solidFill>
          </p:spPr>
          <p:txBody>
            <a:bodyPr wrap="square" anchor="ctr">
              <a:spAutoFit/>
            </a:bodyPr>
            <a:lstStyle/>
            <a:p>
              <a:r>
                <a:rPr lang="it-IT" sz="1600" b="1" dirty="0">
                  <a:solidFill>
                    <a:schemeClr val="bg1"/>
                  </a:solidFill>
                  <a:latin typeface="Arial" panose="020B0604020202020204" pitchFamily="34" charset="0"/>
                  <a:cs typeface="Arial" panose="020B0604020202020204" pitchFamily="34" charset="0"/>
                </a:rPr>
                <a:t>STUDYN DESIGN</a:t>
              </a:r>
            </a:p>
          </p:txBody>
        </p:sp>
        <p:cxnSp>
          <p:nvCxnSpPr>
            <p:cNvPr id="12" name="Connettore diritto 11"/>
            <p:cNvCxnSpPr/>
            <p:nvPr/>
          </p:nvCxnSpPr>
          <p:spPr>
            <a:xfrm>
              <a:off x="0" y="548680"/>
              <a:ext cx="9144000" cy="0"/>
            </a:xfrm>
            <a:prstGeom prst="line">
              <a:avLst/>
            </a:prstGeom>
            <a:solidFill>
              <a:schemeClr val="tx2"/>
            </a:solidFill>
            <a:ln w="28575">
              <a:solidFill>
                <a:schemeClr val="tx2"/>
              </a:solidFill>
            </a:ln>
          </p:spPr>
          <p:style>
            <a:lnRef idx="1">
              <a:schemeClr val="accent1"/>
            </a:lnRef>
            <a:fillRef idx="0">
              <a:schemeClr val="accent1"/>
            </a:fillRef>
            <a:effectRef idx="0">
              <a:schemeClr val="accent1"/>
            </a:effectRef>
            <a:fontRef idx="minor">
              <a:schemeClr val="tx1"/>
            </a:fontRef>
          </p:style>
        </p:cxnSp>
      </p:grpSp>
      <p:pic>
        <p:nvPicPr>
          <p:cNvPr id="13" name="Immagin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32440" y="17530"/>
            <a:ext cx="504056" cy="504056"/>
          </a:xfrm>
          <a:prstGeom prst="rect">
            <a:avLst/>
          </a:prstGeom>
          <a:noFill/>
          <a:ln>
            <a:noFill/>
          </a:ln>
          <a:effectLst/>
        </p:spPr>
      </p:pic>
      <p:sp>
        <p:nvSpPr>
          <p:cNvPr id="14" name="CasellaDiTesto 13"/>
          <p:cNvSpPr txBox="1"/>
          <p:nvPr/>
        </p:nvSpPr>
        <p:spPr>
          <a:xfrm>
            <a:off x="3851920" y="6597352"/>
            <a:ext cx="1440160" cy="246221"/>
          </a:xfrm>
          <a:prstGeom prst="rect">
            <a:avLst/>
          </a:prstGeom>
          <a:solidFill>
            <a:schemeClr val="bg1">
              <a:lumMod val="75000"/>
            </a:schemeClr>
          </a:solidFill>
        </p:spPr>
        <p:txBody>
          <a:bodyPr wrap="square" rtlCol="0">
            <a:spAutoFit/>
          </a:bodyPr>
          <a:lstStyle/>
          <a:p>
            <a:r>
              <a:rPr lang="it-IT" sz="1000" b="1" dirty="0">
                <a:solidFill>
                  <a:schemeClr val="bg1"/>
                </a:solidFill>
                <a:latin typeface="Arial" panose="020B0604020202020204" pitchFamily="34" charset="0"/>
                <a:cs typeface="Arial" panose="020B0604020202020204" pitchFamily="34" charset="0"/>
              </a:rPr>
              <a:t>www.imigastric.com</a:t>
            </a:r>
          </a:p>
        </p:txBody>
      </p:sp>
    </p:spTree>
    <p:extLst>
      <p:ext uri="{BB962C8B-B14F-4D97-AF65-F5344CB8AC3E}">
        <p14:creationId xmlns:p14="http://schemas.microsoft.com/office/powerpoint/2010/main" val="30373750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uppo 12"/>
          <p:cNvGrpSpPr/>
          <p:nvPr/>
        </p:nvGrpSpPr>
        <p:grpSpPr>
          <a:xfrm>
            <a:off x="0" y="59583"/>
            <a:ext cx="9144000" cy="489097"/>
            <a:chOff x="0" y="59583"/>
            <a:chExt cx="9144000" cy="489097"/>
          </a:xfrm>
        </p:grpSpPr>
        <p:sp>
          <p:nvSpPr>
            <p:cNvPr id="14" name="Rettangolo 13"/>
            <p:cNvSpPr/>
            <p:nvPr/>
          </p:nvSpPr>
          <p:spPr>
            <a:xfrm>
              <a:off x="251520" y="59583"/>
              <a:ext cx="2952328" cy="336443"/>
            </a:xfrm>
            <a:prstGeom prst="rect">
              <a:avLst/>
            </a:prstGeom>
            <a:solidFill>
              <a:schemeClr val="tx2"/>
            </a:solidFill>
          </p:spPr>
          <p:txBody>
            <a:bodyPr wrap="square" anchor="ctr">
              <a:spAutoFit/>
            </a:bodyPr>
            <a:lstStyle/>
            <a:p>
              <a:r>
                <a:rPr lang="it-IT" sz="1600" b="1" dirty="0">
                  <a:solidFill>
                    <a:schemeClr val="bg1"/>
                  </a:solidFill>
                  <a:latin typeface="Arial" panose="020B0604020202020204" pitchFamily="34" charset="0"/>
                  <a:cs typeface="Arial" panose="020B0604020202020204" pitchFamily="34" charset="0"/>
                </a:rPr>
                <a:t>SOFTWARE TOOLS</a:t>
              </a:r>
            </a:p>
          </p:txBody>
        </p:sp>
        <p:cxnSp>
          <p:nvCxnSpPr>
            <p:cNvPr id="19" name="Connettore diritto 18"/>
            <p:cNvCxnSpPr/>
            <p:nvPr/>
          </p:nvCxnSpPr>
          <p:spPr>
            <a:xfrm>
              <a:off x="0" y="548680"/>
              <a:ext cx="9144000" cy="0"/>
            </a:xfrm>
            <a:prstGeom prst="line">
              <a:avLst/>
            </a:prstGeom>
            <a:solidFill>
              <a:schemeClr val="tx2"/>
            </a:solidFill>
            <a:ln w="28575">
              <a:solidFill>
                <a:schemeClr val="tx2"/>
              </a:solidFill>
            </a:ln>
          </p:spPr>
          <p:style>
            <a:lnRef idx="1">
              <a:schemeClr val="accent1"/>
            </a:lnRef>
            <a:fillRef idx="0">
              <a:schemeClr val="accent1"/>
            </a:fillRef>
            <a:effectRef idx="0">
              <a:schemeClr val="accent1"/>
            </a:effectRef>
            <a:fontRef idx="minor">
              <a:schemeClr val="tx1"/>
            </a:fontRef>
          </p:style>
        </p:cxnSp>
      </p:grpSp>
      <p:pic>
        <p:nvPicPr>
          <p:cNvPr id="23" name="Immagin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32440" y="17530"/>
            <a:ext cx="504056" cy="504056"/>
          </a:xfrm>
          <a:prstGeom prst="rect">
            <a:avLst/>
          </a:prstGeom>
          <a:noFill/>
          <a:ln>
            <a:noFill/>
          </a:ln>
          <a:effectLst/>
        </p:spPr>
      </p:pic>
      <p:sp>
        <p:nvSpPr>
          <p:cNvPr id="26" name="CasellaDiTesto 25"/>
          <p:cNvSpPr txBox="1"/>
          <p:nvPr/>
        </p:nvSpPr>
        <p:spPr>
          <a:xfrm>
            <a:off x="3851920" y="6597352"/>
            <a:ext cx="1440160" cy="246221"/>
          </a:xfrm>
          <a:prstGeom prst="rect">
            <a:avLst/>
          </a:prstGeom>
          <a:solidFill>
            <a:schemeClr val="bg1">
              <a:lumMod val="75000"/>
            </a:schemeClr>
          </a:solidFill>
        </p:spPr>
        <p:txBody>
          <a:bodyPr wrap="square" rtlCol="0">
            <a:spAutoFit/>
          </a:bodyPr>
          <a:lstStyle/>
          <a:p>
            <a:r>
              <a:rPr lang="it-IT" sz="1000" b="1" dirty="0">
                <a:solidFill>
                  <a:schemeClr val="bg1"/>
                </a:solidFill>
                <a:latin typeface="Arial" panose="020B0604020202020204" pitchFamily="34" charset="0"/>
                <a:cs typeface="Arial" panose="020B0604020202020204" pitchFamily="34" charset="0"/>
              </a:rPr>
              <a:t>www.imigastric.com</a:t>
            </a:r>
          </a:p>
        </p:txBody>
      </p:sp>
      <p:pic>
        <p:nvPicPr>
          <p:cNvPr id="8" name="Immagine 7"/>
          <p:cNvPicPr/>
          <p:nvPr/>
        </p:nvPicPr>
        <p:blipFill>
          <a:blip r:embed="rId4"/>
          <a:stretch>
            <a:fillRect/>
          </a:stretch>
        </p:blipFill>
        <p:spPr>
          <a:xfrm>
            <a:off x="1007496" y="786277"/>
            <a:ext cx="2196352" cy="1130555"/>
          </a:xfrm>
          <a:prstGeom prst="rect">
            <a:avLst/>
          </a:prstGeom>
          <a:ln>
            <a:noFill/>
          </a:ln>
          <a:effectLst>
            <a:outerShdw blurRad="292100" dist="139700" dir="2700000" algn="tl" rotWithShape="0">
              <a:srgbClr val="333333">
                <a:alpha val="65000"/>
              </a:srgbClr>
            </a:outerShdw>
          </a:effectLst>
        </p:spPr>
      </p:pic>
      <p:pic>
        <p:nvPicPr>
          <p:cNvPr id="9" name="Immagine 8"/>
          <p:cNvPicPr/>
          <p:nvPr/>
        </p:nvPicPr>
        <p:blipFill rotWithShape="1">
          <a:blip r:embed="rId5"/>
          <a:srcRect l="4070" t="24769" r="3436"/>
          <a:stretch/>
        </p:blipFill>
        <p:spPr bwMode="auto">
          <a:xfrm>
            <a:off x="1007496" y="2202845"/>
            <a:ext cx="2844423" cy="1773460"/>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11" name="Immagine 10"/>
          <p:cNvPicPr/>
          <p:nvPr/>
        </p:nvPicPr>
        <p:blipFill>
          <a:blip r:embed="rId6"/>
          <a:stretch>
            <a:fillRect/>
          </a:stretch>
        </p:blipFill>
        <p:spPr>
          <a:xfrm>
            <a:off x="4606706" y="2202845"/>
            <a:ext cx="2845614" cy="1773460"/>
          </a:xfrm>
          <a:prstGeom prst="rect">
            <a:avLst/>
          </a:prstGeom>
          <a:ln>
            <a:noFill/>
          </a:ln>
          <a:effectLst>
            <a:outerShdw blurRad="292100" dist="139700" dir="2700000" algn="tl" rotWithShape="0">
              <a:srgbClr val="333333">
                <a:alpha val="65000"/>
              </a:srgbClr>
            </a:outerShdw>
          </a:effectLst>
        </p:spPr>
      </p:pic>
      <p:pic>
        <p:nvPicPr>
          <p:cNvPr id="12" name="Immagine 11"/>
          <p:cNvPicPr/>
          <p:nvPr/>
        </p:nvPicPr>
        <p:blipFill rotWithShape="1">
          <a:blip r:embed="rId7"/>
          <a:srcRect r="5547"/>
          <a:stretch/>
        </p:blipFill>
        <p:spPr>
          <a:xfrm>
            <a:off x="1007496" y="4149080"/>
            <a:ext cx="2844423" cy="2096889"/>
          </a:xfrm>
          <a:prstGeom prst="rect">
            <a:avLst/>
          </a:prstGeom>
          <a:ln>
            <a:noFill/>
          </a:ln>
          <a:effectLst>
            <a:outerShdw blurRad="292100" dist="139700" dir="2700000" algn="tl" rotWithShape="0">
              <a:srgbClr val="333333">
                <a:alpha val="65000"/>
              </a:srgbClr>
            </a:outerShdw>
          </a:effectLst>
        </p:spPr>
      </p:pic>
      <p:pic>
        <p:nvPicPr>
          <p:cNvPr id="15" name="Immagine 14"/>
          <p:cNvPicPr/>
          <p:nvPr/>
        </p:nvPicPr>
        <p:blipFill>
          <a:blip r:embed="rId8"/>
          <a:stretch>
            <a:fillRect/>
          </a:stretch>
        </p:blipFill>
        <p:spPr>
          <a:xfrm>
            <a:off x="4606706" y="4149080"/>
            <a:ext cx="2773606" cy="2096889"/>
          </a:xfrm>
          <a:prstGeom prst="rect">
            <a:avLst/>
          </a:prstGeom>
          <a:ln>
            <a:noFill/>
          </a:ln>
          <a:effectLst>
            <a:outerShdw blurRad="292100" dist="139700" dir="2700000" algn="tl" rotWithShape="0">
              <a:srgbClr val="333333">
                <a:alpha val="65000"/>
              </a:srgbClr>
            </a:outerShdw>
          </a:effectLst>
        </p:spPr>
      </p:pic>
      <p:pic>
        <p:nvPicPr>
          <p:cNvPr id="4" name="Immagine 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459724" y="701335"/>
            <a:ext cx="1067569" cy="1067569"/>
          </a:xfrm>
          <a:prstGeom prst="rect">
            <a:avLst/>
          </a:prstGeom>
        </p:spPr>
      </p:pic>
    </p:spTree>
    <p:extLst>
      <p:ext uri="{BB962C8B-B14F-4D97-AF65-F5344CB8AC3E}">
        <p14:creationId xmlns:p14="http://schemas.microsoft.com/office/powerpoint/2010/main" val="26583665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po 8"/>
          <p:cNvGrpSpPr/>
          <p:nvPr/>
        </p:nvGrpSpPr>
        <p:grpSpPr>
          <a:xfrm>
            <a:off x="0" y="58527"/>
            <a:ext cx="9144000" cy="490153"/>
            <a:chOff x="0" y="58527"/>
            <a:chExt cx="9144000" cy="490153"/>
          </a:xfrm>
        </p:grpSpPr>
        <p:sp>
          <p:nvSpPr>
            <p:cNvPr id="10" name="Rettangolo 9"/>
            <p:cNvSpPr/>
            <p:nvPr/>
          </p:nvSpPr>
          <p:spPr>
            <a:xfrm>
              <a:off x="251520" y="58527"/>
              <a:ext cx="2952328" cy="338554"/>
            </a:xfrm>
            <a:prstGeom prst="rect">
              <a:avLst/>
            </a:prstGeom>
            <a:solidFill>
              <a:schemeClr val="tx2"/>
            </a:solidFill>
          </p:spPr>
          <p:txBody>
            <a:bodyPr wrap="square" anchor="ctr">
              <a:spAutoFit/>
            </a:bodyPr>
            <a:lstStyle/>
            <a:p>
              <a:r>
                <a:rPr lang="it-IT" sz="1600" b="1" dirty="0">
                  <a:solidFill>
                    <a:schemeClr val="bg1"/>
                  </a:solidFill>
                  <a:latin typeface="Arial" panose="020B0604020202020204" pitchFamily="34" charset="0"/>
                  <a:cs typeface="Arial" panose="020B0604020202020204" pitchFamily="34" charset="0"/>
                </a:rPr>
                <a:t>PROJECT UPDATE</a:t>
              </a:r>
            </a:p>
          </p:txBody>
        </p:sp>
        <p:cxnSp>
          <p:nvCxnSpPr>
            <p:cNvPr id="11" name="Connettore diritto 10"/>
            <p:cNvCxnSpPr/>
            <p:nvPr/>
          </p:nvCxnSpPr>
          <p:spPr>
            <a:xfrm>
              <a:off x="0" y="548680"/>
              <a:ext cx="9144000" cy="0"/>
            </a:xfrm>
            <a:prstGeom prst="line">
              <a:avLst/>
            </a:prstGeom>
            <a:solidFill>
              <a:schemeClr val="tx2"/>
            </a:solidFill>
            <a:ln w="28575">
              <a:solidFill>
                <a:schemeClr val="tx2"/>
              </a:solidFill>
            </a:ln>
          </p:spPr>
          <p:style>
            <a:lnRef idx="1">
              <a:schemeClr val="accent1"/>
            </a:lnRef>
            <a:fillRef idx="0">
              <a:schemeClr val="accent1"/>
            </a:fillRef>
            <a:effectRef idx="0">
              <a:schemeClr val="accent1"/>
            </a:effectRef>
            <a:fontRef idx="minor">
              <a:schemeClr val="tx1"/>
            </a:fontRef>
          </p:style>
        </p:cxnSp>
      </p:grpSp>
      <p:pic>
        <p:nvPicPr>
          <p:cNvPr id="12" name="Immagin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32440" y="17530"/>
            <a:ext cx="504056" cy="504056"/>
          </a:xfrm>
          <a:prstGeom prst="rect">
            <a:avLst/>
          </a:prstGeom>
          <a:noFill/>
          <a:ln>
            <a:noFill/>
          </a:ln>
          <a:effectLst/>
        </p:spPr>
      </p:pic>
      <p:sp>
        <p:nvSpPr>
          <p:cNvPr id="13" name="CasellaDiTesto 12"/>
          <p:cNvSpPr txBox="1"/>
          <p:nvPr/>
        </p:nvSpPr>
        <p:spPr>
          <a:xfrm>
            <a:off x="3851920" y="6597352"/>
            <a:ext cx="1440160" cy="246221"/>
          </a:xfrm>
          <a:prstGeom prst="rect">
            <a:avLst/>
          </a:prstGeom>
          <a:solidFill>
            <a:schemeClr val="bg1">
              <a:lumMod val="75000"/>
            </a:schemeClr>
          </a:solidFill>
        </p:spPr>
        <p:txBody>
          <a:bodyPr wrap="square" rtlCol="0">
            <a:spAutoFit/>
          </a:bodyPr>
          <a:lstStyle/>
          <a:p>
            <a:r>
              <a:rPr lang="it-IT" sz="1000" b="1" dirty="0">
                <a:solidFill>
                  <a:schemeClr val="bg1"/>
                </a:solidFill>
                <a:latin typeface="Arial" panose="020B0604020202020204" pitchFamily="34" charset="0"/>
                <a:cs typeface="Arial" panose="020B0604020202020204" pitchFamily="34" charset="0"/>
              </a:rPr>
              <a:t>www.imigastric.com</a:t>
            </a:r>
          </a:p>
        </p:txBody>
      </p:sp>
      <p:graphicFrame>
        <p:nvGraphicFramePr>
          <p:cNvPr id="14" name="Grafico 13"/>
          <p:cNvGraphicFramePr/>
          <p:nvPr>
            <p:extLst>
              <p:ext uri="{D42A27DB-BD31-4B8C-83A1-F6EECF244321}">
                <p14:modId xmlns:p14="http://schemas.microsoft.com/office/powerpoint/2010/main" val="327965110"/>
              </p:ext>
            </p:extLst>
          </p:nvPr>
        </p:nvGraphicFramePr>
        <p:xfrm>
          <a:off x="35496" y="1556792"/>
          <a:ext cx="3625250" cy="3024336"/>
        </p:xfrm>
        <a:graphic>
          <a:graphicData uri="http://schemas.openxmlformats.org/drawingml/2006/chart">
            <c:chart xmlns:c="http://schemas.openxmlformats.org/drawingml/2006/chart" xmlns:r="http://schemas.openxmlformats.org/officeDocument/2006/relationships" r:id="rId4"/>
          </a:graphicData>
        </a:graphic>
      </p:graphicFrame>
      <p:sp>
        <p:nvSpPr>
          <p:cNvPr id="3" name="Rettangolo 2"/>
          <p:cNvSpPr/>
          <p:nvPr/>
        </p:nvSpPr>
        <p:spPr>
          <a:xfrm>
            <a:off x="2267744" y="760929"/>
            <a:ext cx="4634512" cy="1015663"/>
          </a:xfrm>
          <a:prstGeom prst="rect">
            <a:avLst/>
          </a:prstGeom>
        </p:spPr>
        <p:txBody>
          <a:bodyPr wrap="square">
            <a:spAutoFit/>
          </a:bodyPr>
          <a:lstStyle/>
          <a:p>
            <a:pPr algn="ctr">
              <a:lnSpc>
                <a:spcPct val="150000"/>
              </a:lnSpc>
            </a:pPr>
            <a:r>
              <a:rPr lang="en-US" sz="2000" b="1" dirty="0">
                <a:latin typeface="Arial" panose="020B0604020202020204" pitchFamily="34" charset="0"/>
                <a:cs typeface="Arial" panose="020B0604020202020204" pitchFamily="34" charset="0"/>
              </a:rPr>
              <a:t>CONTRIBUTION IN DATA ENTRY</a:t>
            </a:r>
          </a:p>
          <a:p>
            <a:pPr algn="ctr">
              <a:lnSpc>
                <a:spcPct val="150000"/>
              </a:lnSpc>
            </a:pPr>
            <a:r>
              <a:rPr lang="en-US" sz="2000" b="1" dirty="0">
                <a:latin typeface="Arial" panose="020B0604020202020204" pitchFamily="34" charset="0"/>
                <a:cs typeface="Arial" panose="020B0604020202020204" pitchFamily="34" charset="0"/>
              </a:rPr>
              <a:t>(Number of patients up to April 2017)</a:t>
            </a:r>
          </a:p>
        </p:txBody>
      </p:sp>
      <p:graphicFrame>
        <p:nvGraphicFramePr>
          <p:cNvPr id="15" name="Grafico 14"/>
          <p:cNvGraphicFramePr/>
          <p:nvPr>
            <p:extLst>
              <p:ext uri="{D42A27DB-BD31-4B8C-83A1-F6EECF244321}">
                <p14:modId xmlns:p14="http://schemas.microsoft.com/office/powerpoint/2010/main" val="3040950"/>
              </p:ext>
            </p:extLst>
          </p:nvPr>
        </p:nvGraphicFramePr>
        <p:xfrm>
          <a:off x="5652120" y="3991909"/>
          <a:ext cx="3240360" cy="2605443"/>
        </p:xfrm>
        <a:graphic>
          <a:graphicData uri="http://schemas.openxmlformats.org/drawingml/2006/chart">
            <c:chart xmlns:c="http://schemas.openxmlformats.org/drawingml/2006/chart" xmlns:r="http://schemas.openxmlformats.org/officeDocument/2006/relationships" r:id="rId5"/>
          </a:graphicData>
        </a:graphic>
      </p:graphicFrame>
      <p:sp>
        <p:nvSpPr>
          <p:cNvPr id="16" name="Rettangolo 15"/>
          <p:cNvSpPr/>
          <p:nvPr/>
        </p:nvSpPr>
        <p:spPr>
          <a:xfrm>
            <a:off x="3338506" y="1993730"/>
            <a:ext cx="2484276" cy="1668405"/>
          </a:xfrm>
          <a:prstGeom prst="rect">
            <a:avLst/>
          </a:prstGeom>
        </p:spPr>
        <p:txBody>
          <a:bodyPr wrap="square">
            <a:spAutoFit/>
          </a:bodyPr>
          <a:lstStyle/>
          <a:p>
            <a:pPr marL="285750" indent="-285750" algn="just">
              <a:lnSpc>
                <a:spcPct val="200000"/>
              </a:lnSpc>
              <a:buFont typeface="Wingdings" panose="05000000000000000000" pitchFamily="2" charset="2"/>
              <a:buChar char="q"/>
            </a:pPr>
            <a:r>
              <a:rPr lang="it-IT" dirty="0">
                <a:latin typeface="Arial" panose="020B0604020202020204" pitchFamily="34" charset="0"/>
                <a:cs typeface="Arial" panose="020B0604020202020204" pitchFamily="34" charset="0"/>
              </a:rPr>
              <a:t>Europe: 1282</a:t>
            </a:r>
            <a:r>
              <a:rPr lang="it-IT" dirty="0">
                <a:solidFill>
                  <a:schemeClr val="tx1"/>
                </a:solidFill>
                <a:latin typeface="Arial" panose="020B0604020202020204" pitchFamily="34" charset="0"/>
                <a:cs typeface="Arial" panose="020B0604020202020204" pitchFamily="34" charset="0"/>
              </a:rPr>
              <a:t> </a:t>
            </a:r>
          </a:p>
          <a:p>
            <a:pPr marL="285750" indent="-285750" algn="just">
              <a:lnSpc>
                <a:spcPct val="200000"/>
              </a:lnSpc>
              <a:buFont typeface="Wingdings" panose="05000000000000000000" pitchFamily="2" charset="2"/>
              <a:buChar char="q"/>
            </a:pPr>
            <a:r>
              <a:rPr lang="it-IT" dirty="0">
                <a:solidFill>
                  <a:schemeClr val="tx1"/>
                </a:solidFill>
                <a:latin typeface="Arial" panose="020B0604020202020204" pitchFamily="34" charset="0"/>
                <a:cs typeface="Arial" panose="020B0604020202020204" pitchFamily="34" charset="0"/>
              </a:rPr>
              <a:t>North America: 126</a:t>
            </a:r>
          </a:p>
          <a:p>
            <a:pPr marL="285750" indent="-285750" algn="just">
              <a:lnSpc>
                <a:spcPct val="200000"/>
              </a:lnSpc>
              <a:buFont typeface="Wingdings" panose="05000000000000000000" pitchFamily="2" charset="2"/>
              <a:buChar char="q"/>
            </a:pPr>
            <a:r>
              <a:rPr lang="it-IT" dirty="0">
                <a:solidFill>
                  <a:schemeClr val="tx1"/>
                </a:solidFill>
                <a:latin typeface="Arial" panose="020B0604020202020204" pitchFamily="34" charset="0"/>
                <a:cs typeface="Arial" panose="020B0604020202020204" pitchFamily="34" charset="0"/>
              </a:rPr>
              <a:t>Asia: 2460</a:t>
            </a:r>
          </a:p>
        </p:txBody>
      </p:sp>
      <p:sp>
        <p:nvSpPr>
          <p:cNvPr id="17" name="Rettangolo 16"/>
          <p:cNvSpPr/>
          <p:nvPr/>
        </p:nvSpPr>
        <p:spPr>
          <a:xfrm>
            <a:off x="3995936" y="4532927"/>
            <a:ext cx="1728192" cy="1200329"/>
          </a:xfrm>
          <a:prstGeom prst="rect">
            <a:avLst/>
          </a:prstGeom>
        </p:spPr>
        <p:txBody>
          <a:bodyPr wrap="square">
            <a:spAutoFit/>
          </a:bodyPr>
          <a:lstStyle/>
          <a:p>
            <a:pPr marL="285750" indent="-285750" algn="just">
              <a:lnSpc>
                <a:spcPct val="200000"/>
              </a:lnSpc>
              <a:buFont typeface="Wingdings" panose="05000000000000000000" pitchFamily="2" charset="2"/>
              <a:buChar char="q"/>
            </a:pPr>
            <a:r>
              <a:rPr lang="it-IT" dirty="0">
                <a:latin typeface="Arial" panose="020B0604020202020204" pitchFamily="34" charset="0"/>
                <a:cs typeface="Arial" panose="020B0604020202020204" pitchFamily="34" charset="0"/>
              </a:rPr>
              <a:t>Open: 1390</a:t>
            </a:r>
            <a:endParaRPr lang="it-IT" dirty="0">
              <a:solidFill>
                <a:schemeClr val="tx1"/>
              </a:solidFill>
              <a:latin typeface="Arial" panose="020B0604020202020204" pitchFamily="34" charset="0"/>
              <a:cs typeface="Arial" panose="020B0604020202020204" pitchFamily="34" charset="0"/>
            </a:endParaRPr>
          </a:p>
          <a:p>
            <a:pPr marL="285750" indent="-285750" algn="just">
              <a:lnSpc>
                <a:spcPct val="200000"/>
              </a:lnSpc>
              <a:buFont typeface="Wingdings" panose="05000000000000000000" pitchFamily="2" charset="2"/>
              <a:buChar char="q"/>
            </a:pPr>
            <a:r>
              <a:rPr lang="it-IT" dirty="0">
                <a:solidFill>
                  <a:schemeClr val="tx1"/>
                </a:solidFill>
                <a:latin typeface="Arial" panose="020B0604020202020204" pitchFamily="34" charset="0"/>
                <a:cs typeface="Arial" panose="020B0604020202020204" pitchFamily="34" charset="0"/>
              </a:rPr>
              <a:t>MIS: 2478</a:t>
            </a:r>
          </a:p>
        </p:txBody>
      </p:sp>
      <p:sp>
        <p:nvSpPr>
          <p:cNvPr id="2" name="Rettangolo 1"/>
          <p:cNvSpPr/>
          <p:nvPr/>
        </p:nvSpPr>
        <p:spPr>
          <a:xfrm>
            <a:off x="3665008" y="3758509"/>
            <a:ext cx="1941750" cy="369332"/>
          </a:xfrm>
          <a:prstGeom prst="rect">
            <a:avLst/>
          </a:prstGeom>
          <a:solidFill>
            <a:schemeClr val="tx2">
              <a:lumMod val="40000"/>
              <a:lumOff val="60000"/>
            </a:schemeClr>
          </a:solidFill>
        </p:spPr>
        <p:txBody>
          <a:bodyPr wrap="none">
            <a:spAutoFit/>
          </a:bodyPr>
          <a:lstStyle/>
          <a:p>
            <a:pPr algn="just"/>
            <a:r>
              <a:rPr lang="it-IT" b="1" dirty="0">
                <a:latin typeface="Arial" panose="020B0604020202020204" pitchFamily="34" charset="0"/>
                <a:cs typeface="Arial" panose="020B0604020202020204" pitchFamily="34" charset="0"/>
              </a:rPr>
              <a:t>TOTAL No. 3868</a:t>
            </a:r>
          </a:p>
        </p:txBody>
      </p:sp>
      <p:sp>
        <p:nvSpPr>
          <p:cNvPr id="4" name="Rettangolo 3"/>
          <p:cNvSpPr/>
          <p:nvPr/>
        </p:nvSpPr>
        <p:spPr>
          <a:xfrm>
            <a:off x="3590534" y="3398469"/>
            <a:ext cx="2236510" cy="369332"/>
          </a:xfrm>
          <a:prstGeom prst="rect">
            <a:avLst/>
          </a:prstGeom>
        </p:spPr>
        <p:txBody>
          <a:bodyPr wrap="none">
            <a:spAutoFit/>
          </a:bodyPr>
          <a:lstStyle/>
          <a:p>
            <a:pPr algn="just"/>
            <a:r>
              <a:rPr lang="it-IT" dirty="0">
                <a:latin typeface="Arial" panose="020B0604020202020204" pitchFamily="34" charset="0"/>
                <a:cs typeface="Arial" panose="020B0604020202020204" pitchFamily="34" charset="0"/>
              </a:rPr>
              <a:t>________________</a:t>
            </a:r>
          </a:p>
        </p:txBody>
      </p:sp>
    </p:spTree>
    <p:extLst>
      <p:ext uri="{BB962C8B-B14F-4D97-AF65-F5344CB8AC3E}">
        <p14:creationId xmlns:p14="http://schemas.microsoft.com/office/powerpoint/2010/main" val="37235287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1331640" y="3446998"/>
            <a:ext cx="6480720" cy="2862322"/>
          </a:xfrm>
          <a:prstGeom prst="rect">
            <a:avLst/>
          </a:prstGeom>
        </p:spPr>
        <p:txBody>
          <a:bodyPr wrap="square">
            <a:spAutoFit/>
          </a:bodyPr>
          <a:lstStyle/>
          <a:p>
            <a:pPr marL="285750" indent="-285750" algn="just">
              <a:lnSpc>
                <a:spcPct val="200000"/>
              </a:lnSpc>
              <a:buFont typeface="Wingdings" panose="05000000000000000000" pitchFamily="2" charset="2"/>
              <a:buChar char="q"/>
            </a:pPr>
            <a:r>
              <a:rPr lang="it-IT" dirty="0">
                <a:latin typeface="Arial" panose="020B0604020202020204" pitchFamily="34" charset="0"/>
                <a:cs typeface="Arial" panose="020B0604020202020204" pitchFamily="34" charset="0"/>
              </a:rPr>
              <a:t>IBM SPSS </a:t>
            </a:r>
            <a:r>
              <a:rPr lang="it-IT" dirty="0" err="1">
                <a:latin typeface="Arial" panose="020B0604020202020204" pitchFamily="34" charset="0"/>
                <a:cs typeface="Arial" panose="020B0604020202020204" pitchFamily="34" charset="0"/>
              </a:rPr>
              <a:t>Statistics</a:t>
            </a:r>
            <a:r>
              <a:rPr lang="it-IT" dirty="0">
                <a:latin typeface="Arial" panose="020B0604020202020204" pitchFamily="34" charset="0"/>
                <a:cs typeface="Arial" panose="020B0604020202020204" pitchFamily="34" charset="0"/>
              </a:rPr>
              <a:t> V.23; </a:t>
            </a:r>
            <a:r>
              <a:rPr lang="en-US" dirty="0">
                <a:latin typeface="Arial" panose="020B0604020202020204" pitchFamily="34" charset="0"/>
                <a:cs typeface="Arial" panose="020B0604020202020204" pitchFamily="34" charset="0"/>
              </a:rPr>
              <a:t>R software version 3.1</a:t>
            </a:r>
            <a:endParaRPr lang="it-IT" dirty="0">
              <a:latin typeface="Arial" panose="020B0604020202020204" pitchFamily="34" charset="0"/>
              <a:cs typeface="Arial" panose="020B0604020202020204" pitchFamily="34" charset="0"/>
            </a:endParaRPr>
          </a:p>
          <a:p>
            <a:pPr marL="285750" indent="-285750" algn="just">
              <a:lnSpc>
                <a:spcPct val="200000"/>
              </a:lnSpc>
              <a:buFont typeface="Wingdings" panose="05000000000000000000" pitchFamily="2" charset="2"/>
              <a:buChar char="q"/>
            </a:pPr>
            <a:r>
              <a:rPr lang="it-IT" dirty="0" err="1">
                <a:solidFill>
                  <a:schemeClr val="tx1"/>
                </a:solidFill>
                <a:latin typeface="Arial" panose="020B0604020202020204" pitchFamily="34" charset="0"/>
                <a:cs typeface="Arial" panose="020B0604020202020204" pitchFamily="34" charset="0"/>
              </a:rPr>
              <a:t>Dichotomous</a:t>
            </a:r>
            <a:r>
              <a:rPr lang="it-IT" dirty="0">
                <a:solidFill>
                  <a:schemeClr val="tx1"/>
                </a:solidFill>
                <a:latin typeface="Arial" panose="020B0604020202020204" pitchFamily="34" charset="0"/>
                <a:cs typeface="Arial" panose="020B0604020202020204" pitchFamily="34" charset="0"/>
              </a:rPr>
              <a:t> </a:t>
            </a:r>
            <a:r>
              <a:rPr lang="it-IT" dirty="0" err="1">
                <a:solidFill>
                  <a:schemeClr val="tx1"/>
                </a:solidFill>
                <a:latin typeface="Arial" panose="020B0604020202020204" pitchFamily="34" charset="0"/>
                <a:cs typeface="Arial" panose="020B0604020202020204" pitchFamily="34" charset="0"/>
              </a:rPr>
              <a:t>variables</a:t>
            </a:r>
            <a:r>
              <a:rPr lang="it-IT" dirty="0">
                <a:solidFill>
                  <a:schemeClr val="tx1"/>
                </a:solidFill>
                <a:latin typeface="Arial" panose="020B0604020202020204" pitchFamily="34" charset="0"/>
                <a:cs typeface="Arial" panose="020B0604020202020204" pitchFamily="34" charset="0"/>
              </a:rPr>
              <a:t>: </a:t>
            </a:r>
            <a:r>
              <a:rPr lang="it-IT" dirty="0" err="1">
                <a:solidFill>
                  <a:schemeClr val="tx1"/>
                </a:solidFill>
                <a:latin typeface="Arial" panose="020B0604020202020204" pitchFamily="34" charset="0"/>
                <a:cs typeface="Arial" panose="020B0604020202020204" pitchFamily="34" charset="0"/>
              </a:rPr>
              <a:t>numbers</a:t>
            </a:r>
            <a:r>
              <a:rPr lang="it-IT" dirty="0">
                <a:solidFill>
                  <a:schemeClr val="tx1"/>
                </a:solidFill>
                <a:latin typeface="Arial" panose="020B0604020202020204" pitchFamily="34" charset="0"/>
                <a:cs typeface="Arial" panose="020B0604020202020204" pitchFamily="34" charset="0"/>
              </a:rPr>
              <a:t> and </a:t>
            </a:r>
            <a:r>
              <a:rPr lang="it-IT" dirty="0" err="1">
                <a:solidFill>
                  <a:schemeClr val="tx1"/>
                </a:solidFill>
                <a:latin typeface="Arial" panose="020B0604020202020204" pitchFamily="34" charset="0"/>
                <a:cs typeface="Arial" panose="020B0604020202020204" pitchFamily="34" charset="0"/>
              </a:rPr>
              <a:t>percentages</a:t>
            </a:r>
            <a:endParaRPr lang="it-IT" dirty="0">
              <a:solidFill>
                <a:schemeClr val="tx1"/>
              </a:solidFill>
              <a:latin typeface="Arial" panose="020B0604020202020204" pitchFamily="34" charset="0"/>
              <a:cs typeface="Arial" panose="020B0604020202020204" pitchFamily="34" charset="0"/>
            </a:endParaRPr>
          </a:p>
          <a:p>
            <a:pPr marL="285750" indent="-285750" algn="just">
              <a:lnSpc>
                <a:spcPct val="200000"/>
              </a:lnSpc>
              <a:buFont typeface="Wingdings" panose="05000000000000000000" pitchFamily="2" charset="2"/>
              <a:buChar char="q"/>
            </a:pPr>
            <a:r>
              <a:rPr lang="it-IT" dirty="0" err="1">
                <a:solidFill>
                  <a:schemeClr val="tx1"/>
                </a:solidFill>
                <a:latin typeface="Arial" panose="020B0604020202020204" pitchFamily="34" charset="0"/>
                <a:cs typeface="Arial" panose="020B0604020202020204" pitchFamily="34" charset="0"/>
              </a:rPr>
              <a:t>Continuous</a:t>
            </a:r>
            <a:r>
              <a:rPr lang="it-IT" dirty="0">
                <a:solidFill>
                  <a:schemeClr val="tx1"/>
                </a:solidFill>
                <a:latin typeface="Arial" panose="020B0604020202020204" pitchFamily="34" charset="0"/>
                <a:cs typeface="Arial" panose="020B0604020202020204" pitchFamily="34" charset="0"/>
              </a:rPr>
              <a:t> </a:t>
            </a:r>
            <a:r>
              <a:rPr lang="it-IT" dirty="0" err="1">
                <a:solidFill>
                  <a:schemeClr val="tx1"/>
                </a:solidFill>
                <a:latin typeface="Arial" panose="020B0604020202020204" pitchFamily="34" charset="0"/>
                <a:cs typeface="Arial" panose="020B0604020202020204" pitchFamily="34" charset="0"/>
              </a:rPr>
              <a:t>variables</a:t>
            </a:r>
            <a:r>
              <a:rPr lang="it-IT" dirty="0">
                <a:solidFill>
                  <a:schemeClr val="tx1"/>
                </a:solidFill>
                <a:latin typeface="Arial" panose="020B0604020202020204" pitchFamily="34" charset="0"/>
                <a:cs typeface="Arial" panose="020B0604020202020204" pitchFamily="34" charset="0"/>
              </a:rPr>
              <a:t>: </a:t>
            </a:r>
            <a:r>
              <a:rPr lang="it-IT" dirty="0" err="1">
                <a:solidFill>
                  <a:schemeClr val="tx1"/>
                </a:solidFill>
                <a:latin typeface="Arial" panose="020B0604020202020204" pitchFamily="34" charset="0"/>
                <a:cs typeface="Arial" panose="020B0604020202020204" pitchFamily="34" charset="0"/>
              </a:rPr>
              <a:t>mean</a:t>
            </a:r>
            <a:r>
              <a:rPr lang="it-IT" dirty="0">
                <a:solidFill>
                  <a:schemeClr val="tx1"/>
                </a:solidFill>
                <a:latin typeface="Arial" panose="020B0604020202020204" pitchFamily="34" charset="0"/>
                <a:cs typeface="Arial" panose="020B0604020202020204" pitchFamily="34" charset="0"/>
              </a:rPr>
              <a:t> and SD, </a:t>
            </a:r>
            <a:r>
              <a:rPr lang="it-IT" dirty="0" err="1">
                <a:solidFill>
                  <a:schemeClr val="tx1"/>
                </a:solidFill>
                <a:latin typeface="Arial" panose="020B0604020202020204" pitchFamily="34" charset="0"/>
                <a:cs typeface="Arial" panose="020B0604020202020204" pitchFamily="34" charset="0"/>
              </a:rPr>
              <a:t>median</a:t>
            </a:r>
            <a:r>
              <a:rPr lang="it-IT" dirty="0">
                <a:solidFill>
                  <a:schemeClr val="tx1"/>
                </a:solidFill>
                <a:latin typeface="Arial" panose="020B0604020202020204" pitchFamily="34" charset="0"/>
                <a:cs typeface="Arial" panose="020B0604020202020204" pitchFamily="34" charset="0"/>
              </a:rPr>
              <a:t> and IQR</a:t>
            </a:r>
          </a:p>
          <a:p>
            <a:pPr marL="285750" indent="-285750" algn="just">
              <a:lnSpc>
                <a:spcPct val="200000"/>
              </a:lnSpc>
              <a:buFont typeface="Wingdings" panose="05000000000000000000" pitchFamily="2" charset="2"/>
              <a:buChar char="q"/>
            </a:pPr>
            <a:r>
              <a:rPr lang="it-IT" dirty="0" err="1">
                <a:solidFill>
                  <a:schemeClr val="tx1"/>
                </a:solidFill>
                <a:latin typeface="Arial" panose="020B0604020202020204" pitchFamily="34" charset="0"/>
                <a:cs typeface="Arial" panose="020B0604020202020204" pitchFamily="34" charset="0"/>
              </a:rPr>
              <a:t>Comparison</a:t>
            </a:r>
            <a:r>
              <a:rPr lang="it-IT" dirty="0">
                <a:solidFill>
                  <a:schemeClr val="tx1"/>
                </a:solidFill>
                <a:latin typeface="Arial" panose="020B0604020202020204" pitchFamily="34" charset="0"/>
                <a:cs typeface="Arial" panose="020B0604020202020204" pitchFamily="34" charset="0"/>
              </a:rPr>
              <a:t>: ANOVA, </a:t>
            </a:r>
            <a:r>
              <a:rPr lang="it-IT" dirty="0" err="1">
                <a:solidFill>
                  <a:schemeClr val="tx1"/>
                </a:solidFill>
                <a:latin typeface="Arial" panose="020B0604020202020204" pitchFamily="34" charset="0"/>
                <a:cs typeface="Arial" panose="020B0604020202020204" pitchFamily="34" charset="0"/>
              </a:rPr>
              <a:t>Pearson’s</a:t>
            </a:r>
            <a:r>
              <a:rPr lang="it-IT" dirty="0">
                <a:solidFill>
                  <a:schemeClr val="tx1"/>
                </a:solidFill>
                <a:latin typeface="Arial" panose="020B0604020202020204" pitchFamily="34" charset="0"/>
                <a:cs typeface="Arial" panose="020B0604020202020204" pitchFamily="34" charset="0"/>
              </a:rPr>
              <a:t> χ2 test, </a:t>
            </a:r>
            <a:r>
              <a:rPr lang="it-IT" dirty="0" err="1">
                <a:solidFill>
                  <a:schemeClr val="tx1"/>
                </a:solidFill>
                <a:latin typeface="Arial" panose="020B0604020202020204" pitchFamily="34" charset="0"/>
                <a:cs typeface="Arial" panose="020B0604020202020204" pitchFamily="34" charset="0"/>
              </a:rPr>
              <a:t>Fisher’s</a:t>
            </a:r>
            <a:r>
              <a:rPr lang="it-IT" dirty="0">
                <a:solidFill>
                  <a:schemeClr val="tx1"/>
                </a:solidFill>
                <a:latin typeface="Arial" panose="020B0604020202020204" pitchFamily="34" charset="0"/>
                <a:cs typeface="Arial" panose="020B0604020202020204" pitchFamily="34" charset="0"/>
              </a:rPr>
              <a:t> </a:t>
            </a:r>
            <a:r>
              <a:rPr lang="it-IT" dirty="0" err="1">
                <a:solidFill>
                  <a:schemeClr val="tx1"/>
                </a:solidFill>
                <a:latin typeface="Arial" panose="020B0604020202020204" pitchFamily="34" charset="0"/>
                <a:cs typeface="Arial" panose="020B0604020202020204" pitchFamily="34" charset="0"/>
              </a:rPr>
              <a:t>exact</a:t>
            </a:r>
            <a:r>
              <a:rPr lang="it-IT" dirty="0">
                <a:solidFill>
                  <a:schemeClr val="tx1"/>
                </a:solidFill>
                <a:latin typeface="Arial" panose="020B0604020202020204" pitchFamily="34" charset="0"/>
                <a:cs typeface="Arial" panose="020B0604020202020204" pitchFamily="34" charset="0"/>
              </a:rPr>
              <a:t> test</a:t>
            </a:r>
          </a:p>
          <a:p>
            <a:pPr marL="285750" indent="-285750" algn="just">
              <a:lnSpc>
                <a:spcPct val="200000"/>
              </a:lnSpc>
              <a:buFont typeface="Wingdings" panose="05000000000000000000" pitchFamily="2" charset="2"/>
              <a:buChar char="q"/>
            </a:pPr>
            <a:r>
              <a:rPr lang="it-IT" dirty="0">
                <a:solidFill>
                  <a:schemeClr val="tx1"/>
                </a:solidFill>
                <a:latin typeface="Arial" panose="020B0604020202020204" pitchFamily="34" charset="0"/>
                <a:cs typeface="Arial" panose="020B0604020202020204" pitchFamily="34" charset="0"/>
              </a:rPr>
              <a:t>P &lt; 0.05 </a:t>
            </a:r>
            <a:r>
              <a:rPr lang="it-IT" dirty="0" err="1">
                <a:solidFill>
                  <a:schemeClr val="tx1"/>
                </a:solidFill>
                <a:latin typeface="Arial" panose="020B0604020202020204" pitchFamily="34" charset="0"/>
                <a:cs typeface="Arial" panose="020B0604020202020204" pitchFamily="34" charset="0"/>
              </a:rPr>
              <a:t>statistically</a:t>
            </a:r>
            <a:r>
              <a:rPr lang="it-IT" dirty="0">
                <a:solidFill>
                  <a:schemeClr val="tx1"/>
                </a:solidFill>
                <a:latin typeface="Arial" panose="020B0604020202020204" pitchFamily="34" charset="0"/>
                <a:cs typeface="Arial" panose="020B0604020202020204" pitchFamily="34" charset="0"/>
              </a:rPr>
              <a:t> </a:t>
            </a:r>
            <a:r>
              <a:rPr lang="it-IT" dirty="0" err="1">
                <a:solidFill>
                  <a:schemeClr val="tx1"/>
                </a:solidFill>
                <a:latin typeface="Arial" panose="020B0604020202020204" pitchFamily="34" charset="0"/>
                <a:cs typeface="Arial" panose="020B0604020202020204" pitchFamily="34" charset="0"/>
              </a:rPr>
              <a:t>significant</a:t>
            </a:r>
            <a:endParaRPr lang="it-IT" dirty="0">
              <a:solidFill>
                <a:schemeClr val="tx1"/>
              </a:solidFill>
              <a:latin typeface="Arial" panose="020B0604020202020204" pitchFamily="34" charset="0"/>
              <a:cs typeface="Arial" panose="020B0604020202020204" pitchFamily="34" charset="0"/>
            </a:endParaRPr>
          </a:p>
        </p:txBody>
      </p:sp>
      <p:sp>
        <p:nvSpPr>
          <p:cNvPr id="8" name="Rettangolo 7"/>
          <p:cNvSpPr/>
          <p:nvPr/>
        </p:nvSpPr>
        <p:spPr>
          <a:xfrm>
            <a:off x="2699792" y="790553"/>
            <a:ext cx="4608512" cy="1477328"/>
          </a:xfrm>
          <a:prstGeom prst="rect">
            <a:avLst/>
          </a:prstGeom>
        </p:spPr>
        <p:txBody>
          <a:bodyPr wrap="square">
            <a:spAutoFit/>
          </a:bodyPr>
          <a:lstStyle/>
          <a:p>
            <a:pPr algn="ctr">
              <a:lnSpc>
                <a:spcPct val="150000"/>
              </a:lnSpc>
            </a:pPr>
            <a:r>
              <a:rPr lang="en-US" sz="2000" b="1" dirty="0">
                <a:latin typeface="Arial" panose="020B0604020202020204" pitchFamily="34" charset="0"/>
                <a:cs typeface="Arial" panose="020B0604020202020204" pitchFamily="34" charset="0"/>
              </a:rPr>
              <a:t>PROPENSITY SCORE-MATCHED CASE-CONTROL STUDY</a:t>
            </a:r>
          </a:p>
          <a:p>
            <a:pPr algn="ctr">
              <a:lnSpc>
                <a:spcPct val="150000"/>
              </a:lnSpc>
            </a:pPr>
            <a:endParaRPr lang="en-US" dirty="0">
              <a:latin typeface="Arial" panose="020B0604020202020204" pitchFamily="34" charset="0"/>
              <a:cs typeface="Arial" panose="020B0604020202020204" pitchFamily="34" charset="0"/>
            </a:endParaRPr>
          </a:p>
        </p:txBody>
      </p:sp>
      <p:grpSp>
        <p:nvGrpSpPr>
          <p:cNvPr id="9" name="Gruppo 8"/>
          <p:cNvGrpSpPr/>
          <p:nvPr/>
        </p:nvGrpSpPr>
        <p:grpSpPr>
          <a:xfrm>
            <a:off x="0" y="59583"/>
            <a:ext cx="9144000" cy="489097"/>
            <a:chOff x="0" y="59583"/>
            <a:chExt cx="9144000" cy="489097"/>
          </a:xfrm>
        </p:grpSpPr>
        <p:sp>
          <p:nvSpPr>
            <p:cNvPr id="10" name="Rettangolo 9"/>
            <p:cNvSpPr/>
            <p:nvPr/>
          </p:nvSpPr>
          <p:spPr>
            <a:xfrm>
              <a:off x="251520" y="59583"/>
              <a:ext cx="2952328" cy="336443"/>
            </a:xfrm>
            <a:prstGeom prst="rect">
              <a:avLst/>
            </a:prstGeom>
            <a:solidFill>
              <a:schemeClr val="tx2"/>
            </a:solidFill>
          </p:spPr>
          <p:txBody>
            <a:bodyPr wrap="square" anchor="ctr">
              <a:spAutoFit/>
            </a:bodyPr>
            <a:lstStyle/>
            <a:p>
              <a:r>
                <a:rPr lang="it-IT" sz="1600" b="1" dirty="0">
                  <a:solidFill>
                    <a:schemeClr val="bg1"/>
                  </a:solidFill>
                  <a:latin typeface="Arial" panose="020B0604020202020204" pitchFamily="34" charset="0"/>
                  <a:cs typeface="Arial" panose="020B0604020202020204" pitchFamily="34" charset="0"/>
                </a:rPr>
                <a:t>METHODS</a:t>
              </a:r>
            </a:p>
          </p:txBody>
        </p:sp>
        <p:cxnSp>
          <p:nvCxnSpPr>
            <p:cNvPr id="11" name="Connettore diritto 10"/>
            <p:cNvCxnSpPr/>
            <p:nvPr/>
          </p:nvCxnSpPr>
          <p:spPr>
            <a:xfrm>
              <a:off x="0" y="548680"/>
              <a:ext cx="9144000" cy="0"/>
            </a:xfrm>
            <a:prstGeom prst="line">
              <a:avLst/>
            </a:prstGeom>
            <a:solidFill>
              <a:schemeClr val="tx2"/>
            </a:solidFill>
            <a:ln w="28575">
              <a:solidFill>
                <a:schemeClr val="tx2"/>
              </a:solidFill>
            </a:ln>
          </p:spPr>
          <p:style>
            <a:lnRef idx="1">
              <a:schemeClr val="accent1"/>
            </a:lnRef>
            <a:fillRef idx="0">
              <a:schemeClr val="accent1"/>
            </a:fillRef>
            <a:effectRef idx="0">
              <a:schemeClr val="accent1"/>
            </a:effectRef>
            <a:fontRef idx="minor">
              <a:schemeClr val="tx1"/>
            </a:fontRef>
          </p:style>
        </p:cxnSp>
      </p:grpSp>
      <p:pic>
        <p:nvPicPr>
          <p:cNvPr id="12" name="Immagin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32440" y="17530"/>
            <a:ext cx="504056" cy="504056"/>
          </a:xfrm>
          <a:prstGeom prst="rect">
            <a:avLst/>
          </a:prstGeom>
          <a:noFill/>
          <a:ln>
            <a:noFill/>
          </a:ln>
          <a:effectLst/>
        </p:spPr>
      </p:pic>
      <p:sp>
        <p:nvSpPr>
          <p:cNvPr id="13" name="CasellaDiTesto 12"/>
          <p:cNvSpPr txBox="1"/>
          <p:nvPr/>
        </p:nvSpPr>
        <p:spPr>
          <a:xfrm>
            <a:off x="3851920" y="6597352"/>
            <a:ext cx="1440160" cy="246221"/>
          </a:xfrm>
          <a:prstGeom prst="rect">
            <a:avLst/>
          </a:prstGeom>
          <a:solidFill>
            <a:schemeClr val="bg1">
              <a:lumMod val="75000"/>
            </a:schemeClr>
          </a:solidFill>
        </p:spPr>
        <p:txBody>
          <a:bodyPr wrap="square" rtlCol="0">
            <a:spAutoFit/>
          </a:bodyPr>
          <a:lstStyle/>
          <a:p>
            <a:r>
              <a:rPr lang="it-IT" sz="1000" b="1" dirty="0">
                <a:solidFill>
                  <a:schemeClr val="bg1"/>
                </a:solidFill>
                <a:latin typeface="Arial" panose="020B0604020202020204" pitchFamily="34" charset="0"/>
                <a:cs typeface="Arial" panose="020B0604020202020204" pitchFamily="34" charset="0"/>
              </a:rPr>
              <a:t>www.imigastric.com</a:t>
            </a:r>
          </a:p>
        </p:txBody>
      </p:sp>
      <p:pic>
        <p:nvPicPr>
          <p:cNvPr id="2" name="Immagine 1"/>
          <p:cNvPicPr>
            <a:picLocks noChangeAspect="1"/>
          </p:cNvPicPr>
          <p:nvPr/>
        </p:nvPicPr>
        <p:blipFill>
          <a:blip r:embed="rId4"/>
          <a:stretch>
            <a:fillRect/>
          </a:stretch>
        </p:blipFill>
        <p:spPr>
          <a:xfrm rot="21158108">
            <a:off x="140729" y="1053234"/>
            <a:ext cx="2889607" cy="1982715"/>
          </a:xfrm>
          <a:prstGeom prst="rect">
            <a:avLst/>
          </a:prstGeom>
          <a:ln>
            <a:noFill/>
          </a:ln>
          <a:effectLst>
            <a:outerShdw blurRad="292100" dist="139700" dir="2700000" algn="tl" rotWithShape="0">
              <a:srgbClr val="333333">
                <a:alpha val="65000"/>
              </a:srgbClr>
            </a:outerShdw>
          </a:effectLst>
        </p:spPr>
      </p:pic>
      <p:sp>
        <p:nvSpPr>
          <p:cNvPr id="3" name="Rettangolo 2"/>
          <p:cNvSpPr/>
          <p:nvPr/>
        </p:nvSpPr>
        <p:spPr>
          <a:xfrm>
            <a:off x="3294112" y="2060848"/>
            <a:ext cx="5598368" cy="1200329"/>
          </a:xfrm>
          <a:prstGeom prst="rect">
            <a:avLst/>
          </a:prstGeom>
        </p:spPr>
        <p:txBody>
          <a:bodyPr wrap="square">
            <a:spAutoFit/>
          </a:bodyPr>
          <a:lstStyle/>
          <a:p>
            <a:pPr marL="285750" indent="-285750" algn="just">
              <a:lnSpc>
                <a:spcPct val="200000"/>
              </a:lnSpc>
              <a:buFont typeface="Courier New" panose="02070309020205020404" pitchFamily="49" charset="0"/>
              <a:buChar char="o"/>
            </a:pPr>
            <a:r>
              <a:rPr lang="it-IT" b="1" dirty="0">
                <a:latin typeface="Arial" panose="020B0604020202020204" pitchFamily="34" charset="0"/>
                <a:cs typeface="Arial" panose="020B0604020202020204" pitchFamily="34" charset="0"/>
              </a:rPr>
              <a:t>Data </a:t>
            </a:r>
            <a:r>
              <a:rPr lang="it-IT" b="1" dirty="0" err="1">
                <a:latin typeface="Arial" panose="020B0604020202020204" pitchFamily="34" charset="0"/>
                <a:cs typeface="Arial" panose="020B0604020202020204" pitchFamily="34" charset="0"/>
              </a:rPr>
              <a:t>entered</a:t>
            </a:r>
            <a:r>
              <a:rPr lang="it-IT" b="1" dirty="0">
                <a:latin typeface="Arial" panose="020B0604020202020204" pitchFamily="34" charset="0"/>
                <a:cs typeface="Arial" panose="020B0604020202020204" pitchFamily="34" charset="0"/>
              </a:rPr>
              <a:t> up to </a:t>
            </a:r>
            <a:r>
              <a:rPr lang="it-IT" b="1" dirty="0" err="1">
                <a:latin typeface="Arial" panose="020B0604020202020204" pitchFamily="34" charset="0"/>
                <a:cs typeface="Arial" panose="020B0604020202020204" pitchFamily="34" charset="0"/>
              </a:rPr>
              <a:t>June</a:t>
            </a:r>
            <a:r>
              <a:rPr lang="it-IT" b="1" dirty="0">
                <a:latin typeface="Arial" panose="020B0604020202020204" pitchFamily="34" charset="0"/>
                <a:cs typeface="Arial" panose="020B0604020202020204" pitchFamily="34" charset="0"/>
              </a:rPr>
              <a:t> 2016:</a:t>
            </a:r>
            <a:endParaRPr lang="it-IT" b="1" dirty="0">
              <a:highlight>
                <a:srgbClr val="FFFF00"/>
              </a:highlight>
              <a:latin typeface="Arial" panose="020B0604020202020204" pitchFamily="34" charset="0"/>
              <a:cs typeface="Arial" panose="020B0604020202020204" pitchFamily="34" charset="0"/>
            </a:endParaRPr>
          </a:p>
          <a:p>
            <a:pPr marL="285750" indent="-285750" algn="just">
              <a:lnSpc>
                <a:spcPct val="200000"/>
              </a:lnSpc>
              <a:buFont typeface="Courier New" panose="02070309020205020404" pitchFamily="49" charset="0"/>
              <a:buChar char="o"/>
            </a:pPr>
            <a:r>
              <a:rPr lang="en-US" b="1" dirty="0">
                <a:latin typeface="Arial" panose="020B0604020202020204" pitchFamily="34" charset="0"/>
                <a:cs typeface="Arial" panose="020B0604020202020204" pitchFamily="34" charset="0"/>
              </a:rPr>
              <a:t>RG, LG and OG were 1:1:2 matched</a:t>
            </a:r>
            <a:endParaRPr lang="it-IT" b="1" dirty="0">
              <a:latin typeface="Arial" panose="020B0604020202020204" pitchFamily="34" charset="0"/>
              <a:cs typeface="Arial" panose="020B0604020202020204" pitchFamily="34" charset="0"/>
            </a:endParaRPr>
          </a:p>
        </p:txBody>
      </p:sp>
      <p:sp>
        <p:nvSpPr>
          <p:cNvPr id="14" name="Rettangolo 13"/>
          <p:cNvSpPr/>
          <p:nvPr/>
        </p:nvSpPr>
        <p:spPr>
          <a:xfrm>
            <a:off x="6950730" y="2225735"/>
            <a:ext cx="1941750" cy="369332"/>
          </a:xfrm>
          <a:prstGeom prst="rect">
            <a:avLst/>
          </a:prstGeom>
          <a:solidFill>
            <a:schemeClr val="tx2">
              <a:lumMod val="40000"/>
              <a:lumOff val="60000"/>
            </a:schemeClr>
          </a:solidFill>
        </p:spPr>
        <p:txBody>
          <a:bodyPr wrap="none">
            <a:spAutoFit/>
          </a:bodyPr>
          <a:lstStyle/>
          <a:p>
            <a:pPr algn="just"/>
            <a:r>
              <a:rPr lang="it-IT" b="1" dirty="0">
                <a:latin typeface="Arial" panose="020B0604020202020204" pitchFamily="34" charset="0"/>
                <a:cs typeface="Arial" panose="020B0604020202020204" pitchFamily="34" charset="0"/>
              </a:rPr>
              <a:t>TOTAL No. 1386</a:t>
            </a:r>
          </a:p>
        </p:txBody>
      </p:sp>
      <p:pic>
        <p:nvPicPr>
          <p:cNvPr id="5" name="Immagin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95824" y="786499"/>
            <a:ext cx="914309" cy="914309"/>
          </a:xfrm>
          <a:prstGeom prst="rect">
            <a:avLst/>
          </a:prstGeom>
        </p:spPr>
      </p:pic>
    </p:spTree>
    <p:extLst>
      <p:ext uri="{BB962C8B-B14F-4D97-AF65-F5344CB8AC3E}">
        <p14:creationId xmlns:p14="http://schemas.microsoft.com/office/powerpoint/2010/main" val="4217879029"/>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19417</TotalTime>
  <Words>3181</Words>
  <Application>Microsoft Office PowerPoint</Application>
  <PresentationFormat>Presentazione su schermo (4:3)</PresentationFormat>
  <Paragraphs>516</Paragraphs>
  <Slides>25</Slides>
  <Notes>25</Notes>
  <HiddenSlides>0</HiddenSlides>
  <MMClips>0</MMClips>
  <ScaleCrop>false</ScaleCrop>
  <HeadingPairs>
    <vt:vector size="6" baseType="variant">
      <vt:variant>
        <vt:lpstr>Caratteri utilizzati</vt:lpstr>
      </vt:variant>
      <vt:variant>
        <vt:i4>9</vt:i4>
      </vt:variant>
      <vt:variant>
        <vt:lpstr>Tema</vt:lpstr>
      </vt:variant>
      <vt:variant>
        <vt:i4>1</vt:i4>
      </vt:variant>
      <vt:variant>
        <vt:lpstr>Titoli diapositive</vt:lpstr>
      </vt:variant>
      <vt:variant>
        <vt:i4>25</vt:i4>
      </vt:variant>
    </vt:vector>
  </HeadingPairs>
  <TitlesOfParts>
    <vt:vector size="35" baseType="lpstr">
      <vt:lpstr>SimSun</vt:lpstr>
      <vt:lpstr>SimSun</vt:lpstr>
      <vt:lpstr>Arial</vt:lpstr>
      <vt:lpstr>Arial Black</vt:lpstr>
      <vt:lpstr>Book Antiqua</vt:lpstr>
      <vt:lpstr>Calibri</vt:lpstr>
      <vt:lpstr>Courier New</vt:lpstr>
      <vt:lpstr>Times New Roman</vt:lpstr>
      <vt:lpstr>Wingdings</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Robotic, Laparoscopic and Open Surgery for Gastric Cancer Compared on Surgical, Clinical and Oncological Outcomes: Establishing a Multi-Institutional Registry</dc:title>
  <dc:creator>Jacopo</dc:creator>
  <cp:lastModifiedBy>Jacopo Desiderio</cp:lastModifiedBy>
  <cp:revision>917</cp:revision>
  <cp:lastPrinted>2016-03-22T09:27:25Z</cp:lastPrinted>
  <dcterms:created xsi:type="dcterms:W3CDTF">2015-04-21T13:44:39Z</dcterms:created>
  <dcterms:modified xsi:type="dcterms:W3CDTF">2017-04-18T16:41:12Z</dcterms:modified>
</cp:coreProperties>
</file>